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95" r:id="rId6"/>
    <p:sldId id="261" r:id="rId7"/>
    <p:sldId id="263" r:id="rId8"/>
    <p:sldId id="296" r:id="rId9"/>
    <p:sldId id="264" r:id="rId10"/>
    <p:sldId id="280" r:id="rId11"/>
    <p:sldId id="298" r:id="rId12"/>
    <p:sldId id="265" r:id="rId13"/>
    <p:sldId id="268" r:id="rId14"/>
    <p:sldId id="299" r:id="rId15"/>
    <p:sldId id="291" r:id="rId16"/>
    <p:sldId id="29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3FF"/>
    <a:srgbClr val="C59EE2"/>
    <a:srgbClr val="C1A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2.xlsx"/><Relationship Id="rId1" Type="http://schemas.openxmlformats.org/officeDocument/2006/relationships/image" Target="../media/image5.pn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746004697312001E-2"/>
          <c:y val="1.8629581897616255E-2"/>
          <c:w val="0.9249706339523619"/>
          <c:h val="0.852566403649376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>
                <a:outerShdw blurRad="266700" dist="1854200" dir="12660000" sx="157000" sy="157000" algn="ctr" rotWithShape="0">
                  <a:srgbClr val="000000">
                    <a:alpha val="62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plastic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4.670046882535181E-2"/>
                  <c:y val="5.81776330886978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621A452-D574-4924-8556-693FEC023F93}" type="VALUE">
                      <a: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92893411987196"/>
                      <c:h val="0.1047197395596561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1BF87ED-076B-42AF-94AA-0FF2ECDE3D88}" type="VALUE">
                      <a: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255214519460062E-2"/>
                      <c:h val="7.369166857901730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B039D55-6A12-464B-8A0E-2CC1C15EF2B8}" type="VALUE">
                      <a: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2028.6</c:v>
                </c:pt>
                <c:pt idx="1">
                  <c:v>193.5</c:v>
                </c:pt>
                <c:pt idx="2">
                  <c:v>15043.9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blipFill dpi="0" rotWithShape="1">
          <a:blip xmlns:r="http://schemas.openxmlformats.org/officeDocument/2006/relationships" r:embed="rId3">
            <a:alphaModFix amt="75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09127910225412"/>
          <c:y val="0.9467706725657874"/>
          <c:w val="0.56381744179549353"/>
          <c:h val="5.0334581378446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noFill/>
              </a:ln>
              <a:solidFill>
                <a:srgbClr val="00206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floor>
    <c:sideWall>
      <c:thickness val="0"/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sideWall>
    <c:backWall>
      <c:thickness val="0"/>
      <c:spPr>
        <a:blipFill dpi="0" rotWithShape="1">
          <a:blip xmlns:r="http://schemas.openxmlformats.org/officeDocument/2006/relationships" r:embed="rId1">
            <a:alphaModFix amt="10000"/>
          </a:blip>
          <a:srcRect/>
          <a:stretch>
            <a:fillRect/>
          </a:stretch>
        </a:blip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от налогов (тыс. рублей)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F6C33896-8436-4670-BD8A-686298C0F359}" type="CATEGORYNAME">
                      <a:rPr lang="ru-RU" sz="1600" b="1"/>
                      <a:pPr>
                        <a:defRPr/>
                      </a:pPr>
                      <a:t>[ИМЯ КАТЕГОРИИ]</a:t>
                    </a:fld>
                    <a:r>
                      <a:rPr lang="ru-RU" sz="1600" b="1" baseline="0" dirty="0"/>
                      <a:t>; </a:t>
                    </a:r>
                    <a:fld id="{7B547656-F028-4AA3-9002-D65B253F78E4}" type="VALUE">
                      <a:rPr lang="ru-RU" sz="1600" b="1" baseline="0"/>
                      <a:pPr>
                        <a:defRPr/>
                      </a:pPr>
                      <a:t>[ЗНАЧЕНИЕ]</a:t>
                    </a:fld>
                    <a:endParaRPr lang="ru-RU" sz="1600" b="1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306372188753468"/>
                      <c:h val="9.869501878663150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7AB74728-256E-4EEB-8BCB-0AD2F1B8D7D8}" type="CATEGORYNAME">
                      <a:rPr lang="ru-RU" sz="1600" b="1"/>
                      <a:pPr>
                        <a:defRPr/>
                      </a:pPr>
                      <a:t>[ИМЯ КАТЕГОРИИ]</a:t>
                    </a:fld>
                    <a:r>
                      <a:rPr lang="ru-RU" sz="1600" b="1" baseline="0" dirty="0"/>
                      <a:t>; </a:t>
                    </a:r>
                    <a:fld id="{20F22EBA-2FE6-45F9-BE36-45DF177C0251}" type="VALUE">
                      <a:rPr lang="ru-RU" sz="1600" b="1" baseline="0"/>
                      <a:pPr>
                        <a:defRPr/>
                      </a:pPr>
                      <a:t>[ЗНАЧЕНИЕ]</a:t>
                    </a:fld>
                    <a:endParaRPr lang="ru-RU" sz="1600" b="1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8003391878395512"/>
                      <c:h val="0.1039858562055933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3.1949352549425276E-2"/>
                  <c:y val="-8.8784109419020665E-2"/>
                </c:manualLayout>
              </c:layout>
              <c:tx>
                <c:rich>
                  <a:bodyPr/>
                  <a:lstStyle/>
                  <a:p>
                    <a:fld id="{11D86CE4-AB61-4CB2-B64C-95F118542B68}" type="CATEGORYNAME">
                      <a:rPr lang="ru-RU" sz="1600" b="1"/>
                      <a:pPr/>
                      <a:t>[ИМЯ КАТЕГОРИИ]</a:t>
                    </a:fld>
                    <a:r>
                      <a:rPr lang="ru-RU" sz="1600" b="1" baseline="0" dirty="0"/>
                      <a:t>; </a:t>
                    </a:r>
                    <a:fld id="{560DA854-A2A9-4202-A2F9-11ACD5D8990A}" type="VALUE">
                      <a:rPr lang="ru-RU" sz="1600" b="1" baseline="0"/>
                      <a:pPr/>
                      <a:t>[ЗНАЧЕНИЕ]</a:t>
                    </a:fld>
                    <a:endParaRPr lang="ru-RU" sz="1600" b="1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НДФЛ (110,1% к плану)</c:v>
                </c:pt>
                <c:pt idx="1">
                  <c:v>Налогина имущество(115,1% к плану)</c:v>
                </c:pt>
                <c:pt idx="2">
                  <c:v>Госпошлина (97,1% к плану)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414.1</c:v>
                </c:pt>
                <c:pt idx="1">
                  <c:v>1603.9</c:v>
                </c:pt>
                <c:pt idx="2">
                  <c:v>9.6999999999999993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8504832"/>
        <c:axId val="228505392"/>
        <c:axId val="0"/>
      </c:bar3DChart>
      <c:catAx>
        <c:axId val="228504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28505392"/>
        <c:crosses val="autoZero"/>
        <c:auto val="1"/>
        <c:lblAlgn val="ctr"/>
        <c:lblOffset val="100"/>
        <c:noMultiLvlLbl val="0"/>
      </c:catAx>
      <c:valAx>
        <c:axId val="22850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850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  <a:alpha val="63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885040522320705E-2"/>
          <c:y val="2.7222052328476482E-2"/>
          <c:w val="0.9249706339523619"/>
          <c:h val="0.852566403649376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835681346566358E-2"/>
                  <c:y val="2.50690437658316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264412368278802"/>
                  <c:y val="-0.121472712658858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803119541092334E-2"/>
                  <c:y val="3.1769096808763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485797613423978E-2"/>
                  <c:y val="-2.64675098508302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728756466158395E-3"/>
                  <c:y val="-6.34529460477602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Возврат остатков субсидий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7487.9</c:v>
                </c:pt>
                <c:pt idx="1">
                  <c:v>6815</c:v>
                </c:pt>
                <c:pt idx="2">
                  <c:v>225.9</c:v>
                </c:pt>
                <c:pt idx="3">
                  <c:v>538.9</c:v>
                </c:pt>
                <c:pt idx="4">
                  <c:v>-23.8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blipFill dpi="0" rotWithShape="1">
          <a:blip xmlns:r="http://schemas.openxmlformats.org/officeDocument/2006/relationships" r:embed="rId3">
            <a:alphaModFix amt="75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6341862678737827E-2"/>
          <c:y val="0.77891008952347962"/>
          <c:w val="0.94973838499608199"/>
          <c:h val="0.2197932678776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Расходы бюджета по отраслям </a:t>
            </a:r>
            <a:r>
              <a:rPr lang="ru-RU" dirty="0" smtClean="0"/>
              <a:t>(18 127,9  </a:t>
            </a:r>
            <a:r>
              <a:rPr lang="ru-RU" dirty="0"/>
              <a:t>тыс. рублей)</a:t>
            </a:r>
          </a:p>
        </c:rich>
      </c:tx>
      <c:layout>
        <c:manualLayout>
          <c:xMode val="edge"/>
          <c:yMode val="edge"/>
          <c:x val="0.21875935288135046"/>
          <c:y val="0.2047693458579361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786665964070487"/>
          <c:y val="0.16591143749353124"/>
          <c:w val="0.34355025302073317"/>
          <c:h val="0.479646077911280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0.39079261461186554"/>
                  <c:y val="0.226215570355202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Молодежная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0,0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1393735597208488"/>
                  <c:y val="0.317713523092101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9714,8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013217074327466E-2"/>
                  <c:y val="0.41724449361898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1854,2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3283528217675322"/>
                  <c:y val="0.2673642303508482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5258,3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37843157109119735"/>
                  <c:y val="0.357231753597060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экономика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371,9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5072548223413199E-2"/>
                  <c:y val="0.2832051096648056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оборона
</a:t>
                    </a:r>
                    <a:r>
                      <a:rPr lang="ru-RU" dirty="0" smtClean="0"/>
                      <a:t>225,5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38707204056322042"/>
                  <c:y val="0.233580572464314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Физкультура и спорт
</a:t>
                    </a:r>
                    <a:r>
                      <a:rPr lang="ru-RU" dirty="0" smtClean="0"/>
                      <a:t>0,0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2808179700687134"/>
                  <c:y val="0.336146524437148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245,2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29,0%  в общей сумме расходов)</c:v>
                </c:pt>
                <c:pt idx="1">
                  <c:v>Национальная оборона (1,2 % в общей сумме расходов)</c:v>
                </c:pt>
                <c:pt idx="2">
                  <c:v>Национальная безопасность  (2,5% в общей сумме раходов)</c:v>
                </c:pt>
                <c:pt idx="3">
                  <c:v>Национальная экономика (2,1% в общей сумме раходов)</c:v>
                </c:pt>
                <c:pt idx="4">
                  <c:v>Благоустройство (10,2% в общей сумме раходов)</c:v>
                </c:pt>
                <c:pt idx="5">
                  <c:v>Молодежная политика (0%  в общей сумме раходов)</c:v>
                </c:pt>
                <c:pt idx="6">
                  <c:v>Культура (53,6% в общей сумме раходов)</c:v>
                </c:pt>
                <c:pt idx="7">
                  <c:v>Социальная политика(1,4% в общей сумме раходов)</c:v>
                </c:pt>
                <c:pt idx="8">
                  <c:v>Физическая культура и спорт (0%   в общей сумме раходов)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cat>
            <c:strRef>
              <c:f>Лист1!$A$2:$A$10</c:f>
              <c:strCache>
                <c:ptCount val="9"/>
                <c:pt idx="0">
                  <c:v>Общегосударственные вопросы 29,0%  в общей сумме расходов)</c:v>
                </c:pt>
                <c:pt idx="1">
                  <c:v>Национальная оборона (1,2 % в общей сумме расходов)</c:v>
                </c:pt>
                <c:pt idx="2">
                  <c:v>Национальная безопасность  (2,5% в общей сумме раходов)</c:v>
                </c:pt>
                <c:pt idx="3">
                  <c:v>Национальная экономика (2,1% в общей сумме раходов)</c:v>
                </c:pt>
                <c:pt idx="4">
                  <c:v>Благоустройство (10,2% в общей сумме раходов)</c:v>
                </c:pt>
                <c:pt idx="5">
                  <c:v>Молодежная политика (0%  в общей сумме раходов)</c:v>
                </c:pt>
                <c:pt idx="6">
                  <c:v>Культура (53,6% в общей сумме раходов)</c:v>
                </c:pt>
                <c:pt idx="7">
                  <c:v>Социальная политика(1,4% в общей сумме раходов)</c:v>
                </c:pt>
                <c:pt idx="8">
                  <c:v>Физическая культура и спорт (0%   в общей сумме раходов)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0.59092</cdr:y>
    </cdr:from>
    <cdr:to>
      <cdr:x>0.27342</cdr:x>
      <cdr:y>1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-731259" y="3293807"/>
          <a:ext cx="2788466" cy="228023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0.02494</cdr:x>
      <cdr:y>0.41406</cdr:y>
    </cdr:from>
    <cdr:to>
      <cdr:x>0.2765</cdr:x>
      <cdr:y>0.65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920" y="2243667"/>
          <a:ext cx="2641600" cy="1278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endParaRPr lang="ru-RU" sz="2400" dirty="0"/>
        </a:p>
      </cdr:txBody>
    </cdr:sp>
  </cdr:relSizeAnchor>
  <cdr:relSizeAnchor xmlns:cdr="http://schemas.openxmlformats.org/drawingml/2006/chartDrawing">
    <cdr:from>
      <cdr:x>0.11758</cdr:x>
      <cdr:y>0.25048</cdr:y>
    </cdr:from>
    <cdr:to>
      <cdr:x>0.23517</cdr:x>
      <cdr:y>0.32614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H="1">
          <a:off x="1365612" y="2083671"/>
          <a:ext cx="1365699" cy="6293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0.75443</cdr:x>
      <cdr:y>0.24734</cdr:y>
    </cdr:from>
    <cdr:to>
      <cdr:x>0.87352</cdr:x>
      <cdr:y>0.30987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8762011" y="2057545"/>
          <a:ext cx="1383068" cy="52019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0.25066</cdr:x>
      <cdr:y>0.26618</cdr:y>
    </cdr:from>
    <cdr:to>
      <cdr:x>0.2546</cdr:x>
      <cdr:y>0.40971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H="1">
          <a:off x="2911181" y="2214299"/>
          <a:ext cx="45719" cy="119394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0.68797</cdr:x>
      <cdr:y>0.26461</cdr:y>
    </cdr:from>
    <cdr:to>
      <cdr:x>0.6919</cdr:x>
      <cdr:y>0.40146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>
          <a:off x="7990111" y="2201237"/>
          <a:ext cx="45719" cy="11384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0.46641</cdr:x>
      <cdr:y>0.25676</cdr:y>
    </cdr:from>
    <cdr:to>
      <cdr:x>0.47035</cdr:x>
      <cdr:y>0.49231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5416957" y="2135922"/>
          <a:ext cx="45719" cy="195943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0.35168</cdr:x>
      <cdr:y>0.25205</cdr:y>
    </cdr:from>
    <cdr:to>
      <cdr:x>0.35562</cdr:x>
      <cdr:y>0.32586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H="1">
          <a:off x="4084482" y="2096734"/>
          <a:ext cx="45719" cy="61395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0.54939</cdr:x>
      <cdr:y>0.24868</cdr:y>
    </cdr:from>
    <cdr:to>
      <cdr:x>0.55333</cdr:x>
      <cdr:y>0.33576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>
          <a:off x="6380616" y="2068685"/>
          <a:ext cx="45759" cy="7243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0.70174</cdr:x>
      <cdr:y>0.26039</cdr:y>
    </cdr:from>
    <cdr:to>
      <cdr:x>0.81524</cdr:x>
      <cdr:y>0.46738</cdr:y>
    </cdr:to>
    <cdr:sp macro="" textlink="">
      <cdr:nvSpPr>
        <cdr:cNvPr id="17" name="Прямая со стрелкой 16"/>
        <cdr:cNvSpPr/>
      </cdr:nvSpPr>
      <cdr:spPr>
        <a:xfrm xmlns:a="http://schemas.openxmlformats.org/drawingml/2006/main">
          <a:off x="8150046" y="2166076"/>
          <a:ext cx="1318197" cy="172188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0.63408</cdr:x>
      <cdr:y>0.25519</cdr:y>
    </cdr:from>
    <cdr:to>
      <cdr:x>0.63802</cdr:x>
      <cdr:y>0.48603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>
          <a:off x="7364283" y="2122860"/>
          <a:ext cx="45719" cy="19202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0CBD9-013F-45D2-8E2F-56D363AB6FF5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4435F-355D-4FBB-AD3B-EC07E0F90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27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E0201-051B-4DC0-9483-89E1602FA36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7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0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62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52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2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3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59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6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08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06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62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A63F-BACD-4CE3-9EBE-D7D3FC037DD3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2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itovo.ru/byudzhet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kitovo.ru/e-konomika-i-finansy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130" y="0"/>
            <a:ext cx="1218353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299" y="2367171"/>
            <a:ext cx="11358714" cy="280076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Бюджет для граждан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Исполнение бюджета </a:t>
            </a:r>
          </a:p>
          <a:p>
            <a:pPr algn="ctr"/>
            <a:r>
              <a:rPr lang="ru-RU" sz="4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Китовского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сельского поселения 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за 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2020 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год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61531" y="5691904"/>
            <a:ext cx="108542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Black" panose="020B0A04020102020204" pitchFamily="34" charset="0"/>
              </a:rPr>
              <a:t>Подготовлен на основе Решения Совета Китовского сельского поселения от 30.04.2020 №___ «Об утверждении отчета об исполнении бюджета Китовского сельского поселения за </a:t>
            </a:r>
            <a:r>
              <a:rPr lang="ru-RU" dirty="0" smtClean="0">
                <a:latin typeface="Arial Black" panose="020B0A04020102020204" pitchFamily="34" charset="0"/>
              </a:rPr>
              <a:t>2020 </a:t>
            </a:r>
            <a:r>
              <a:rPr lang="ru-RU" dirty="0" smtClean="0">
                <a:latin typeface="Arial Black" panose="020B0A04020102020204" pitchFamily="34" charset="0"/>
              </a:rPr>
              <a:t>год» 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676" y="-522514"/>
            <a:ext cx="13120914" cy="7380514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12013101"/>
              </p:ext>
            </p:extLst>
          </p:nvPr>
        </p:nvGraphicFramePr>
        <p:xfrm>
          <a:off x="577932" y="-1770163"/>
          <a:ext cx="11614068" cy="83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87881" y="2314201"/>
            <a:ext cx="2042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Национальная безопасность </a:t>
            </a:r>
            <a:r>
              <a:rPr lang="ru-RU" dirty="0" smtClean="0"/>
              <a:t>458,0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6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2936" y="-522514"/>
            <a:ext cx="13120914" cy="738051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1881" y="-16758"/>
            <a:ext cx="1174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об исполнение расходов местного бюджета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по кодам классификации расходов бюджетов за 2019 год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069884"/>
              </p:ext>
            </p:extLst>
          </p:nvPr>
        </p:nvGraphicFramePr>
        <p:xfrm>
          <a:off x="111095" y="683663"/>
          <a:ext cx="11519731" cy="61840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70584"/>
                <a:gridCol w="1207786"/>
                <a:gridCol w="1946131"/>
                <a:gridCol w="1845892"/>
                <a:gridCol w="1649338"/>
              </a:tblGrid>
              <a:tr h="47893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Раздел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Утвержденные бюджетные назначения в последней редакции решения, 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Исполнено, 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Отклонения от плановых </a:t>
                      </a:r>
                      <a:r>
                        <a:rPr lang="ru-RU" sz="1000" dirty="0" smtClean="0">
                          <a:effectLst/>
                        </a:rPr>
                        <a:t>назначений, руб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5 489 333,38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5 258 249,64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-231 083,74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802 360,29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802 359,39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-0,90</a:t>
                      </a:r>
                    </a:p>
                  </a:txBody>
                  <a:tcPr marL="9525" marR="9525" marT="9525" marB="0" anchor="ctr"/>
                </a:tc>
              </a:tr>
              <a:tr h="363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3 570 141,81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3 528 872,31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-41 269,50</a:t>
                      </a:r>
                    </a:p>
                  </a:txBody>
                  <a:tcPr marL="9525" marR="9525" marT="9525" marB="0" anchor="ctr"/>
                </a:tc>
              </a:tr>
              <a:tr h="260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Судебная система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-1 102,00</a:t>
                      </a:r>
                    </a:p>
                  </a:txBody>
                  <a:tcPr marL="9525" marR="9525" marT="9525" marB="0" anchor="ctr"/>
                </a:tc>
              </a:tr>
              <a:tr h="276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130 178,00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130 178,00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975 138,28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796 426,94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-178 711,34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66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458 004,97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458 004,97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пожарной безопасности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458 004,97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458 004,97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381 923,37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371 923,37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371 923,37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371 923,37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1 971 500,09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1 854 235,52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-117 264,57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1 971 500,09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1 854 235,52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-117 264,57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-20 000,00</a:t>
                      </a:r>
                    </a:p>
                  </a:txBody>
                  <a:tcPr marL="9525" marR="9525" marT="9525" marB="0" anchor="ctr"/>
                </a:tc>
              </a:tr>
              <a:tr h="266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 и средства массовой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9 781 190,90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9 714 811,62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-66 379,28</a:t>
                      </a:r>
                    </a:p>
                  </a:txBody>
                  <a:tcPr marL="9525" marR="9525" marT="9525" marB="0" anchor="ctr"/>
                </a:tc>
              </a:tr>
              <a:tr h="185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9 781 190,90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9 714 811,62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-66 379,28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245 191,72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245 191,72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245 191,72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245 191,72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18 592 644,43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18 127 916,84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-464 727,59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6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405546"/>
              </p:ext>
            </p:extLst>
          </p:nvPr>
        </p:nvGraphicFramePr>
        <p:xfrm>
          <a:off x="344129" y="481780"/>
          <a:ext cx="11503742" cy="5561271"/>
        </p:xfrm>
        <a:graphic>
          <a:graphicData uri="http://schemas.openxmlformats.org/drawingml/2006/table">
            <a:tbl>
              <a:tblPr firstRow="1" bandRow="1"/>
              <a:tblGrid>
                <a:gridCol w="9527696"/>
                <a:gridCol w="1011216"/>
                <a:gridCol w="964830"/>
              </a:tblGrid>
              <a:tr h="628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Муниципальные программы</a:t>
                      </a:r>
                      <a:r>
                        <a:rPr lang="ru-RU" sz="2000" u="none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Китовского сельского поселения</a:t>
                      </a:r>
                      <a:endParaRPr lang="ru-RU" sz="200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200" b="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Исполнение за </a:t>
                      </a:r>
                      <a:r>
                        <a:rPr lang="ru-RU" sz="1200" b="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 </a:t>
                      </a:r>
                      <a:r>
                        <a:rPr lang="ru-RU" sz="1200" b="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год </a:t>
                      </a:r>
                      <a:r>
                        <a:rPr lang="ru-RU" sz="1200" b="0" u="none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(тыс. рублей)</a:t>
                      </a:r>
                      <a:endParaRPr lang="ru-RU" sz="1200" b="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исполнения</a:t>
                      </a:r>
                      <a:endParaRPr lang="ru-RU" sz="1200" b="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5665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управление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Китовского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сельского поселения на 2020 – 2022 годы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4 950 680,18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пожарной безопасности в Китовском сельском поселении на 2020-2022 годы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458 004,97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5665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Китовского сельского поселения на 2020 -2022 годы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1 627 248,99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3589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Молодое поколение» на 2017 – 2020 годы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3860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культуры на территории Китовского сельского поселения на 2020 – 2022 годы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9 504 911,62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40535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 в Китовском сельском поселении на 2017-2020 годы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5665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и поддержка малого и среднего предпринимательства в Китовском сельском поселении Шуйского муниципального района на 2020-2022 годы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4282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Энергосбережения и повышения энергетической эффективности экономики и сокращения экономических издержек в бюджетном секторе Китовского сельского поселения на 2017 -2020 годы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269 900,00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4532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современной городской среды на территории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Китовского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сельского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поселения на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2018-2024 годы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  <a:tr h="453254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16 810 745,76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9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1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1118150" y="406343"/>
            <a:ext cx="9761517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glow rad="215900">
              <a:schemeClr val="bg2">
                <a:alpha val="36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о реализуемых в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2020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году муниципальных программах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145992"/>
              </p:ext>
            </p:extLst>
          </p:nvPr>
        </p:nvGraphicFramePr>
        <p:xfrm>
          <a:off x="540028" y="862639"/>
          <a:ext cx="10541270" cy="60719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5445"/>
                <a:gridCol w="3440033"/>
                <a:gridCol w="1590058"/>
                <a:gridCol w="1589038"/>
                <a:gridCol w="1727658"/>
                <a:gridCol w="1589038"/>
              </a:tblGrid>
              <a:tr h="38002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муниципальной программы Китовского сельского поселения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Уточненный план , </a:t>
                      </a:r>
                      <a:r>
                        <a:rPr lang="ru-RU" sz="1000" dirty="0" err="1">
                          <a:effectLst/>
                        </a:rPr>
                        <a:t>руб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, </a:t>
                      </a:r>
                      <a:r>
                        <a:rPr lang="ru-RU" sz="1000" dirty="0" err="1">
                          <a:effectLst/>
                        </a:rPr>
                        <a:t>руб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Отклонение от плана, </a:t>
                      </a:r>
                      <a:r>
                        <a:rPr lang="ru-RU" sz="1000" dirty="0" err="1">
                          <a:effectLst/>
                        </a:rPr>
                        <a:t>руб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 исполнения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</a:tr>
              <a:tr h="186967"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Расходы бюджета, всего: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18 592 644,43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18 127 916,84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- 464 727,59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97,5%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</a:tr>
              <a:tr h="163835"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 них: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</a:tr>
              <a:tr h="380020"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Расходы на реализацию муниципальных программ Китовского сельского поселения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</a:tr>
              <a:tr h="476547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управление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Китовского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сельского поселения на 2020 – 2022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5 116 301,92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4 950 680,18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-165 621,74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96,8%</a:t>
                      </a:r>
                    </a:p>
                  </a:txBody>
                  <a:tcPr marL="9525" marR="9525" marT="9525" marB="0" anchor="b"/>
                </a:tc>
              </a:tr>
              <a:tr h="476547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пожарной безопасности в Китовском сельском поселении на 2020-2022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458 004,97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458 004,97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80020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Китовского сельского поселения на 2020 -2022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1 744 513,56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1 627 248,99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-117 264,57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93,3%</a:t>
                      </a:r>
                    </a:p>
                  </a:txBody>
                  <a:tcPr marL="9525" marR="9525" marT="9525" marB="0" anchor="b"/>
                </a:tc>
              </a:tr>
              <a:tr h="28349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Молодое поколение» на 2017 – 2020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528176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культуры на территории Китовского сельского поселения на 2020 – 2022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9 571 290,90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9 504 911,62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-66 379,28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99,3%</a:t>
                      </a:r>
                    </a:p>
                  </a:txBody>
                  <a:tcPr marL="9525" marR="9525" marT="9525" marB="0" anchor="b"/>
                </a:tc>
              </a:tr>
              <a:tr h="424763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 в Китовском сельском поселении на 2017-2020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591768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и поддержка малого и среднего предпринимательства в Китовском сельском поселении Шуйского муниципального района на 2020-2022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79745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Энергосбережения и повышения энергетической эффективности экономики и сокращения экономических издержек в бюджетном секторе Китовского сельского поселения на 2017 -2020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28349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современной городской среды на территории Китовского сельского поселенияна 2018-2024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283494"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Расходы бюджета на исполнение муниципальных программ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17 210 011,35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16 810 745,76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- 399 265,59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97,7%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26772" marR="2677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5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5557837" y="3818414"/>
          <a:ext cx="1076325" cy="3657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7632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МБУК КДЦ с. </a:t>
                      </a:r>
                      <a:r>
                        <a:rPr lang="ru-RU" sz="1200" dirty="0" err="1">
                          <a:effectLst/>
                        </a:rPr>
                        <a:t>Китово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141"/>
            <a:ext cx="12441382" cy="70031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45081" y="391887"/>
            <a:ext cx="6198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о выполнении 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2020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году обязательств по финансированию социально-значимых проектов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6470" y="2011679"/>
            <a:ext cx="1045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рамках государственной программы Ивановской области  </a:t>
            </a:r>
            <a:r>
              <a:rPr lang="ru-RU" dirty="0" smtClean="0"/>
              <a:t>«Развитие культуры и туризма в Ивановской области», </a:t>
            </a:r>
            <a:r>
              <a:rPr lang="ru-RU" dirty="0" smtClean="0"/>
              <a:t>утвержденной постановлением Правительства Ивановской области от  </a:t>
            </a:r>
            <a:r>
              <a:rPr lang="ru-RU" dirty="0" smtClean="0"/>
              <a:t>06.12.2017 №455-п в </a:t>
            </a:r>
            <a:r>
              <a:rPr lang="ru-RU" dirty="0" err="1" smtClean="0"/>
              <a:t>Китовском</a:t>
            </a:r>
            <a:r>
              <a:rPr lang="ru-RU" dirty="0" smtClean="0"/>
              <a:t> сельском поселении выполнен </a:t>
            </a:r>
            <a:r>
              <a:rPr lang="ru-RU" dirty="0" smtClean="0"/>
              <a:t>капитальный </a:t>
            </a:r>
            <a:r>
              <a:rPr lang="ru-RU" dirty="0"/>
              <a:t>ремонт нежилого здания дома культуры, расположенного по адресу: Ивановская область, Шуйский район, с. </a:t>
            </a:r>
            <a:r>
              <a:rPr lang="ru-RU" dirty="0" err="1"/>
              <a:t>Китово</a:t>
            </a:r>
            <a:r>
              <a:rPr lang="ru-RU" dirty="0"/>
              <a:t>, ул. Центральная, </a:t>
            </a:r>
            <a:r>
              <a:rPr lang="ru-RU" dirty="0" smtClean="0"/>
              <a:t>д.94, расходы составили </a:t>
            </a:r>
            <a:r>
              <a:rPr lang="ru-RU" dirty="0" smtClean="0"/>
              <a:t> 6 197 426,16 </a:t>
            </a:r>
            <a:r>
              <a:rPr lang="ru-RU" dirty="0" smtClean="0"/>
              <a:t>рублей, в том числе из федерального  бюджета </a:t>
            </a:r>
            <a:r>
              <a:rPr lang="ru-RU" dirty="0" smtClean="0"/>
              <a:t>- 5 759 533,85 рубля, </a:t>
            </a:r>
            <a:r>
              <a:rPr lang="ru-RU" dirty="0" smtClean="0"/>
              <a:t>областного бюджета </a:t>
            </a:r>
            <a:r>
              <a:rPr lang="ru-RU" dirty="0" smtClean="0"/>
              <a:t>- 433 513,39 рублей, </a:t>
            </a:r>
            <a:r>
              <a:rPr lang="ru-RU" dirty="0" err="1" smtClean="0"/>
              <a:t>софинансирование</a:t>
            </a:r>
            <a:r>
              <a:rPr lang="ru-RU" dirty="0" smtClean="0"/>
              <a:t> из местного бюджета составило </a:t>
            </a:r>
            <a:r>
              <a:rPr lang="ru-RU" dirty="0" smtClean="0"/>
              <a:t>4 378,92 рубля; для </a:t>
            </a:r>
            <a:r>
              <a:rPr lang="ru-RU" dirty="0"/>
              <a:t>зала МБУК КДЦ с. </a:t>
            </a:r>
            <a:r>
              <a:rPr lang="ru-RU" dirty="0" err="1" smtClean="0"/>
              <a:t>Китово</a:t>
            </a:r>
            <a:r>
              <a:rPr lang="ru-RU" dirty="0" smtClean="0"/>
              <a:t> приобретены кресла на сумму 454 545,45, в том числе из областного бюджета расходы составили 450 000,0 рублей, </a:t>
            </a:r>
            <a:r>
              <a:rPr lang="ru-RU" dirty="0" err="1" smtClean="0"/>
              <a:t>софинансирование</a:t>
            </a:r>
            <a:r>
              <a:rPr lang="ru-RU" dirty="0" smtClean="0"/>
              <a:t> из местного бюджета составило 4 545,45 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5141"/>
            <a:ext cx="12441382" cy="7003141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083D-64FB-4D7D-8960-C86E8E2BF22D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467" y="169333"/>
            <a:ext cx="10752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об объемах муниципального долга 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738373"/>
              </p:ext>
            </p:extLst>
          </p:nvPr>
        </p:nvGraphicFramePr>
        <p:xfrm>
          <a:off x="1016000" y="1962002"/>
          <a:ext cx="9972675" cy="1478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1260"/>
                <a:gridCol w="3752215"/>
                <a:gridCol w="3759200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Утверждено решением о бюджете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Верхний предел долга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01.01.2020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01.01.2021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58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Китовское</a:t>
                      </a:r>
                      <a:r>
                        <a:rPr lang="ru-RU" sz="1100" dirty="0" smtClean="0">
                          <a:effectLst/>
                        </a:rPr>
                        <a:t> сельское поселение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8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351" y="0"/>
            <a:ext cx="1218353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4996" y="1000718"/>
            <a:ext cx="10960945" cy="3046988"/>
          </a:xfrm>
          <a:prstGeom prst="rect">
            <a:avLst/>
          </a:prstGeom>
          <a:solidFill>
            <a:srgbClr val="57D3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Palatino Linotype" panose="02040502050505030304" pitchFamily="18" charset="0"/>
              </a:rPr>
              <a:t>Администрацией </a:t>
            </a:r>
            <a:r>
              <a:rPr lang="ru-RU" sz="2400" dirty="0" err="1" smtClean="0">
                <a:latin typeface="Palatino Linotype" panose="02040502050505030304" pitchFamily="18" charset="0"/>
              </a:rPr>
              <a:t>Китовского</a:t>
            </a:r>
            <a:r>
              <a:rPr lang="ru-RU" sz="2400" dirty="0" smtClean="0">
                <a:latin typeface="Palatino Linotype" panose="02040502050505030304" pitchFamily="18" charset="0"/>
              </a:rPr>
              <a:t> сельского поселения в целях повышения открытости и доступности информации о бюджете и бюджетном процессе в </a:t>
            </a:r>
            <a:r>
              <a:rPr lang="ru-RU" sz="2400" dirty="0" err="1" smtClean="0">
                <a:latin typeface="Palatino Linotype" panose="02040502050505030304" pitchFamily="18" charset="0"/>
              </a:rPr>
              <a:t>Китовском</a:t>
            </a:r>
            <a:r>
              <a:rPr lang="ru-RU" sz="2400" dirty="0" smtClean="0">
                <a:latin typeface="Palatino Linotype" panose="02040502050505030304" pitchFamily="18" charset="0"/>
              </a:rPr>
              <a:t> сельском поселении, на официальном сайте </a:t>
            </a:r>
            <a:r>
              <a:rPr lang="ru-RU" sz="2400" dirty="0" err="1" smtClean="0">
                <a:latin typeface="Palatino Linotype" panose="02040502050505030304" pitchFamily="18" charset="0"/>
              </a:rPr>
              <a:t>Китовского</a:t>
            </a:r>
            <a:r>
              <a:rPr lang="ru-RU" sz="2400" dirty="0" smtClean="0">
                <a:latin typeface="Palatino Linotype" panose="02040502050505030304" pitchFamily="18" charset="0"/>
              </a:rPr>
              <a:t> сельского поселения создана страница «Бюджет» и «Экономика и финансы»</a:t>
            </a:r>
          </a:p>
          <a:p>
            <a:endParaRPr lang="ru-RU" sz="1600" dirty="0">
              <a:latin typeface="Palatino Linotype" panose="02040502050505030304" pitchFamily="18" charset="0"/>
            </a:endParaRPr>
          </a:p>
          <a:p>
            <a:pPr algn="ctr"/>
            <a:endParaRPr lang="ru-RU" sz="1600" dirty="0">
              <a:latin typeface="Palatino Linotype" panose="02040502050505030304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hlinkClick r:id="rId3"/>
              </a:rPr>
              <a:t>http://kitovo.ru/byudzhet.html</a:t>
            </a:r>
            <a:r>
              <a:rPr lang="ru-RU" sz="24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    </a:t>
            </a:r>
            <a:r>
              <a:rPr lang="en-US" sz="2400" dirty="0" smtClean="0">
                <a:latin typeface="Palatino Linotype" panose="02040502050505030304" pitchFamily="18" charset="0"/>
                <a:hlinkClick r:id="rId4"/>
              </a:rPr>
              <a:t>http://kitovo.ru/e-konomika-i-finansy.html</a:t>
            </a:r>
            <a:endParaRPr lang="ru-RU" sz="2400" dirty="0" smtClean="0">
              <a:latin typeface="Palatino Linotype" panose="02040502050505030304" pitchFamily="18" charset="0"/>
            </a:endParaRPr>
          </a:p>
          <a:p>
            <a:endParaRPr lang="ru-RU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" y="0"/>
            <a:ext cx="1218353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1333" y="372533"/>
            <a:ext cx="7865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Главные направления оптимизации бюджета поселения</a:t>
            </a:r>
            <a:endParaRPr lang="ru-RU" sz="28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91733" y="2040467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Увеличение доходной части бюджета за счет увеличения доли собственных доходов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91732" y="4312160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Контроль за недопущением неэффективных расходов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61440" y="25160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Доходы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бюджета за 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2020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год</a:t>
            </a:r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(тыс. 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44006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17 084,9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17 266,0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101,1%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302" y="0"/>
            <a:ext cx="1613583" cy="161358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11" y="83151"/>
            <a:ext cx="2498624" cy="199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9714" y="166046"/>
            <a:ext cx="8485238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Доходы бюджета Китовского сельского поселения за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2020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год составили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17 266,0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тыс. рублей, в том числе: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4045312086"/>
              </p:ext>
            </p:extLst>
          </p:nvPr>
        </p:nvGraphicFramePr>
        <p:xfrm>
          <a:off x="698089" y="945808"/>
          <a:ext cx="11149781" cy="573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56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17344892"/>
              </p:ext>
            </p:extLst>
          </p:nvPr>
        </p:nvGraphicFramePr>
        <p:xfrm>
          <a:off x="265471" y="849760"/>
          <a:ext cx="11130116" cy="5578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9432" y="224825"/>
            <a:ext cx="11228439" cy="40011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Налоговые доходы – </a:t>
            </a:r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2 028,6 </a:t>
            </a:r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тыс. рублей (исполнены на </a:t>
            </a:r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114,0% </a:t>
            </a:r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к плану)</a:t>
            </a:r>
            <a:endParaRPr lang="ru-RU" sz="2000" dirty="0">
              <a:ln w="0"/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6477" y="146031"/>
            <a:ext cx="11857704" cy="5214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Неналоговые доходы бюджета </a:t>
            </a:r>
            <a:r>
              <a:rPr lang="ru-RU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Китовского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сельского поселения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 за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2020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год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Arial Black" panose="020B0A04020102020204" pitchFamily="34" charset="0"/>
            </a:endParaRPr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687128"/>
              </p:ext>
            </p:extLst>
          </p:nvPr>
        </p:nvGraphicFramePr>
        <p:xfrm>
          <a:off x="393289" y="728167"/>
          <a:ext cx="11405421" cy="495399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8228581"/>
                <a:gridCol w="1588420"/>
                <a:gridCol w="1588420"/>
              </a:tblGrid>
              <a:tr h="14127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Показатели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тыс. руб.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исполнения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675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Неналоговые 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 них: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193,5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80,2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784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135,5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96,0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339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84,1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84,1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339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ea typeface="+mn-ea"/>
                          <a:cs typeface="+mn-cs"/>
                        </a:rPr>
                        <a:t>Прочие неналоговые доходы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-26,1</a:t>
                      </a:r>
                      <a:endParaRPr kumimoji="0" 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7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43826" y="76551"/>
            <a:ext cx="11926529" cy="523220"/>
          </a:xfrm>
          <a:prstGeom prst="rect">
            <a:avLst/>
          </a:prstGeom>
          <a:blipFill dpi="0" rotWithShape="1">
            <a:blip r:embed="rId2" cstate="print">
              <a:alphaModFix amt="44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Безвозмездные поступления – </a:t>
            </a:r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15 043,9 </a:t>
            </a:r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тыс. рублей</a:t>
            </a:r>
            <a:endParaRPr 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29916880"/>
              </p:ext>
            </p:extLst>
          </p:nvPr>
        </p:nvGraphicFramePr>
        <p:xfrm>
          <a:off x="698089" y="945808"/>
          <a:ext cx="11149781" cy="5912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49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8085"/>
            <a:ext cx="1219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Сведения об исполнение доходов местного бюджета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по кодам классификации доходов бюджетов за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2020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год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38103"/>
              </p:ext>
            </p:extLst>
          </p:nvPr>
        </p:nvGraphicFramePr>
        <p:xfrm>
          <a:off x="969434" y="949017"/>
          <a:ext cx="10562166" cy="56809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31633"/>
                <a:gridCol w="1828800"/>
                <a:gridCol w="1507066"/>
                <a:gridCol w="1109134"/>
                <a:gridCol w="1524000"/>
                <a:gridCol w="1261533"/>
              </a:tblGrid>
              <a:tr h="574983">
                <a:tc>
                  <a:txBody>
                    <a:bodyPr/>
                    <a:lstStyle/>
                    <a:p>
                      <a:pPr indent="114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</a:p>
                    <a:p>
                      <a:pPr indent="114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показателя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Код доходов по КД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Утвержденные плановые назначения в последней редакции решения, руб.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Исполнено</a:t>
                      </a:r>
                    </a:p>
                    <a:p>
                      <a:pPr indent="114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Отклонение</a:t>
                      </a:r>
                    </a:p>
                    <a:p>
                      <a:pPr indent="114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 плановых назначений</a:t>
                      </a:r>
                    </a:p>
                    <a:p>
                      <a:pPr indent="114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исполнения</a:t>
                      </a:r>
                    </a:p>
                    <a:p>
                      <a:pPr indent="114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</a:tr>
              <a:tr h="177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000 1 00 0000 00 0000 000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2 021 200,00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2 222 081,49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200 881,49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109,9%</a:t>
                      </a:r>
                    </a:p>
                  </a:txBody>
                  <a:tcPr marL="9525" marR="9525" marT="9525" marB="0" anchor="ctr"/>
                </a:tc>
              </a:tr>
              <a:tr h="87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000 1 01 00000 00 0000 000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414 065,62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38 065,62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000 1 05 00000 00 0000 000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867,08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867,08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000 1 06 00000 00 0000 000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1 394 000,00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1 603 943,84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209 943,84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115,1%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000 1 08 00000 00 0000 000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ДОХОДЫ-ВСЕГО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1 780 000,00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2 028 586,54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248 586,54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114,0%</a:t>
                      </a: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000 1 11 00000 00 0000 000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135 525,00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-5 675,00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96,0%</a:t>
                      </a:r>
                    </a:p>
                  </a:txBody>
                  <a:tcPr marL="9525" marR="9525" marT="9525" marB="0" anchor="ctr"/>
                </a:tc>
              </a:tr>
              <a:tr h="3555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ОКАЗАНИЯ ПЛАТНЫХ УСЛУГ (РАБОТ) 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000 1 13 00000 00 0000 000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84 069,35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-15 930,65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84,1%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000 1 17 00000 00 0000 000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-26 099,40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-26 099,40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ДОХОДЫ-ВСЕГО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193 494,95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-47 705,05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80,2%</a:t>
                      </a:r>
                    </a:p>
                  </a:txBody>
                  <a:tcPr marL="9525" marR="9525" marT="9525" marB="0" anchor="ctr"/>
                </a:tc>
              </a:tr>
              <a:tr h="291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15 063 691,96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15 043 917,20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-19 774,76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99,9%</a:t>
                      </a:r>
                    </a:p>
                  </a:txBody>
                  <a:tcPr marL="9525" marR="9525" marT="9525" marB="0" anchor="ctr"/>
                </a:tc>
              </a:tr>
              <a:tr h="412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000 2 02 01000 00 0000 150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7 054 900,00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7 054 900,00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000 2 0215002 10 0000 150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433 017,00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433 017,00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000 2 02 02000 00 0000 150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6 833 697,00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6 815 024,24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-18 672,76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99,7%</a:t>
                      </a:r>
                    </a:p>
                  </a:txBody>
                  <a:tcPr marL="9525" marR="9525" marT="9525" marB="0" anchor="ctr"/>
                </a:tc>
              </a:tr>
              <a:tr h="3828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000 2 02 03000 00 0000 150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227 015,00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225 913,00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99,5%</a:t>
                      </a:r>
                    </a:p>
                  </a:txBody>
                  <a:tcPr marL="9525" marR="9525" marT="9525" marB="0" anchor="ctr"/>
                </a:tc>
              </a:tr>
              <a:tr h="177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000 2 02 04000 00 0000 150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538 909,90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538 909,90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000 2 19 00000 00 0000 150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-23 846,94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-23 846,94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БЮДЖЕТА -ВСЕГО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000 8 50 00000 00 0000 000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17 084 891,96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17 265 998,69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181 106,73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734812" y="25314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Расходы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бюджета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(тыс. 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471102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18 592,6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18 127,9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97,5%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470" y="-82313"/>
            <a:ext cx="1613583" cy="161358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86059" y="-82313"/>
            <a:ext cx="2755570" cy="215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0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1855</TotalTime>
  <Words>1626</Words>
  <Application>Microsoft Office PowerPoint</Application>
  <PresentationFormat>Широкоэкранный</PresentationFormat>
  <Paragraphs>483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Palatino Linotype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Колосова</cp:lastModifiedBy>
  <cp:revision>283</cp:revision>
  <dcterms:created xsi:type="dcterms:W3CDTF">2016-04-12T08:22:33Z</dcterms:created>
  <dcterms:modified xsi:type="dcterms:W3CDTF">2021-03-16T12:03:58Z</dcterms:modified>
</cp:coreProperties>
</file>