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0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1.xml" ContentType="application/vnd.openxmlformats-officedocument.drawingml.chart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10" r:id="rId10"/>
    <p:sldId id="264" r:id="rId11"/>
    <p:sldId id="312" r:id="rId12"/>
    <p:sldId id="311" r:id="rId13"/>
    <p:sldId id="313" r:id="rId14"/>
    <p:sldId id="314" r:id="rId15"/>
    <p:sldId id="265" r:id="rId16"/>
    <p:sldId id="266" r:id="rId17"/>
    <p:sldId id="267" r:id="rId18"/>
    <p:sldId id="340" r:id="rId19"/>
    <p:sldId id="278" r:id="rId20"/>
    <p:sldId id="279" r:id="rId21"/>
    <p:sldId id="281" r:id="rId22"/>
    <p:sldId id="282" r:id="rId23"/>
    <p:sldId id="283" r:id="rId24"/>
    <p:sldId id="320" r:id="rId25"/>
    <p:sldId id="323" r:id="rId26"/>
    <p:sldId id="322" r:id="rId27"/>
    <p:sldId id="317" r:id="rId28"/>
    <p:sldId id="325" r:id="rId29"/>
    <p:sldId id="327" r:id="rId30"/>
    <p:sldId id="329" r:id="rId31"/>
    <p:sldId id="330" r:id="rId32"/>
    <p:sldId id="316" r:id="rId33"/>
    <p:sldId id="331" r:id="rId34"/>
    <p:sldId id="315" r:id="rId35"/>
    <p:sldId id="334" r:id="rId36"/>
    <p:sldId id="333" r:id="rId37"/>
    <p:sldId id="342" r:id="rId38"/>
    <p:sldId id="338" r:id="rId39"/>
    <p:sldId id="337" r:id="rId40"/>
    <p:sldId id="335" r:id="rId41"/>
    <p:sldId id="336" r:id="rId4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3" d="100"/>
          <a:sy n="113" d="100"/>
        </p:scale>
        <p:origin x="64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18518518518521E-2"/>
          <c:y val="0"/>
          <c:w val="0.85070693814788312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0454816751739486E-2"/>
                  <c:y val="-5.054951703319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02-43D2-BF10-150C50D6E02F}"/>
                </c:ext>
              </c:extLst>
            </c:dLbl>
            <c:dLbl>
              <c:idx val="4"/>
              <c:layout>
                <c:manualLayout>
                  <c:x val="-5.6100978226888511E-2"/>
                  <c:y val="8.59341789564350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02-43D2-BF10-150C50D6E0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г. Отчет</c:v>
                </c:pt>
                <c:pt idx="1">
                  <c:v>2021 г. Оценка</c:v>
                </c:pt>
                <c:pt idx="2">
                  <c:v>2022 г. План</c:v>
                </c:pt>
                <c:pt idx="3">
                  <c:v>2023 г. План</c:v>
                </c:pt>
                <c:pt idx="4">
                  <c:v>2024 г.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17265998.690000001</c:v>
                </c:pt>
                <c:pt idx="1">
                  <c:v>13704461.23</c:v>
                </c:pt>
                <c:pt idx="2">
                  <c:v>11438259.5</c:v>
                </c:pt>
                <c:pt idx="3">
                  <c:v>9398800</c:v>
                </c:pt>
                <c:pt idx="4">
                  <c:v>9411700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02-43D2-BF10-150C50D6E0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5217391304347838E-2"/>
                  <c:y val="0.116747707864624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02-43D2-BF10-150C50D6E02F}"/>
                </c:ext>
              </c:extLst>
            </c:dLbl>
            <c:dLbl>
              <c:idx val="1"/>
              <c:layout>
                <c:manualLayout>
                  <c:x val="7.0652173913043431E-2"/>
                  <c:y val="7.37353944408157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02-43D2-BF10-150C50D6E02F}"/>
                </c:ext>
              </c:extLst>
            </c:dLbl>
            <c:dLbl>
              <c:idx val="2"/>
              <c:layout>
                <c:manualLayout>
                  <c:x val="5.4768684217503014E-2"/>
                  <c:y val="4.30123134238091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02-43D2-BF10-150C50D6E02F}"/>
                </c:ext>
              </c:extLst>
            </c:dLbl>
            <c:dLbl>
              <c:idx val="3"/>
              <c:layout>
                <c:manualLayout>
                  <c:x val="4.4155332856120284E-2"/>
                  <c:y val="-2.45784648136052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02-43D2-BF10-150C50D6E02F}"/>
                </c:ext>
              </c:extLst>
            </c:dLbl>
            <c:dLbl>
              <c:idx val="4"/>
              <c:layout>
                <c:manualLayout>
                  <c:x val="-1.7631736014164963E-2"/>
                  <c:y val="-5.56044687365168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02-43D2-BF10-150C50D6E0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г. Отчет</c:v>
                </c:pt>
                <c:pt idx="1">
                  <c:v>2021 г. Оценка</c:v>
                </c:pt>
                <c:pt idx="2">
                  <c:v>2022 г. План</c:v>
                </c:pt>
                <c:pt idx="3">
                  <c:v>2023 г. План</c:v>
                </c:pt>
                <c:pt idx="4">
                  <c:v>2024 г.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18127916.84</c:v>
                </c:pt>
                <c:pt idx="1">
                  <c:v>14647775.5</c:v>
                </c:pt>
                <c:pt idx="2">
                  <c:v>11438259.5</c:v>
                </c:pt>
                <c:pt idx="3">
                  <c:v>9398800</c:v>
                </c:pt>
                <c:pt idx="4">
                  <c:v>9411700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02-43D2-BF10-150C50D6E02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715910830618812E-2"/>
                  <c:y val="0.132126088804754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02-43D2-BF10-150C50D6E02F}"/>
                </c:ext>
              </c:extLst>
            </c:dLbl>
            <c:dLbl>
              <c:idx val="1"/>
              <c:layout>
                <c:manualLayout>
                  <c:x val="1.8983965217141085E-2"/>
                  <c:y val="0.1213200349627526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02-43D2-BF10-150C50D6E0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г. Отчет</c:v>
                </c:pt>
                <c:pt idx="1">
                  <c:v>2021 г. Оценка</c:v>
                </c:pt>
                <c:pt idx="2">
                  <c:v>2022 г. План</c:v>
                </c:pt>
                <c:pt idx="3">
                  <c:v>2023 г. План</c:v>
                </c:pt>
                <c:pt idx="4">
                  <c:v>2024 г. План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-861918.14999999851</c:v>
                </c:pt>
                <c:pt idx="1">
                  <c:v>-943314.26999999955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D02-43D2-BF10-150C50D6E0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0426320"/>
        <c:axId val="280426880"/>
      </c:barChart>
      <c:catAx>
        <c:axId val="28042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426880"/>
        <c:crosses val="autoZero"/>
        <c:auto val="1"/>
        <c:lblAlgn val="ctr"/>
        <c:lblOffset val="100"/>
        <c:noMultiLvlLbl val="0"/>
      </c:catAx>
      <c:valAx>
        <c:axId val="280426880"/>
        <c:scaling>
          <c:orientation val="minMax"/>
          <c:min val="-2000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42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7407407407407E-2"/>
          <c:y val="7.6923076923076927E-2"/>
          <c:w val="0.8271604938271605"/>
          <c:h val="0.8589743589743589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74193548387122E-2"/>
          <c:y val="7.2289156626506021E-2"/>
          <c:w val="0.77419354838709675"/>
          <c:h val="0.8674698795180727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dLbls>
            <c:dLbl>
              <c:idx val="2"/>
              <c:layout>
                <c:manualLayout>
                  <c:x val="9.9370531949272103E-2"/>
                  <c:y val="1.45079777376795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DA-4DA7-BF4E-0CBBD505C401}"/>
                </c:ext>
              </c:extLst>
            </c:dLbl>
            <c:dLbl>
              <c:idx val="3"/>
              <c:layout>
                <c:manualLayout>
                  <c:x val="0.13217301947616908"/>
                  <c:y val="8.4232526489744371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8F-4C3D-9BA6-33807E6FE3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Лист1!$B$2:$B$5</c:f>
              <c:numCache>
                <c:formatCode>0.0%</c:formatCode>
                <c:ptCount val="4"/>
                <c:pt idx="0">
                  <c:v>0.86564158887058396</c:v>
                </c:pt>
                <c:pt idx="1">
                  <c:v>6.2570662531899079E-2</c:v>
                </c:pt>
                <c:pt idx="2">
                  <c:v>2.5723853517244349E-2</c:v>
                </c:pt>
                <c:pt idx="3">
                  <c:v>4.6063895080272636E-2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8F-4C3D-9BA6-33807E6FE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480-4D2D-9C23-38E38F7F4263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80-4D2D-9C23-38E38F7F4263}"/>
                </c:ext>
              </c:extLst>
            </c:dLbl>
            <c:dLbl>
              <c:idx val="2"/>
              <c:layout>
                <c:manualLayout>
                  <c:x val="9.4509186351706062E-3"/>
                  <c:y val="2.46913580246913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80-4D2D-9C23-38E38F7F426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80-4D2D-9C23-38E38F7F4263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0.96598874110050226</c:v>
                </c:pt>
                <c:pt idx="1">
                  <c:v>0</c:v>
                </c:pt>
                <c:pt idx="2">
                  <c:v>3.4011258899497764E-2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480-4D2D-9C23-38E38F7F42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C480-4D2D-9C23-38E38F7F4263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7247.6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480-4D2D-9C23-38E38F7F42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C480-4D2D-9C23-38E38F7F4263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7001.1</c:v>
                </c:pt>
                <c:pt idx="1">
                  <c:v>0</c:v>
                </c:pt>
                <c:pt idx="2">
                  <c:v>246.5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C480-4D2D-9C23-38E38F7F42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83-4F05-BC91-21057B250C1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83-4F05-BC91-21057B250C1D}"/>
                </c:ext>
              </c:extLst>
            </c:dLbl>
            <c:dLbl>
              <c:idx val="2"/>
              <c:layout>
                <c:manualLayout>
                  <c:x val="5.5664041994750654E-3"/>
                  <c:y val="7.71604938271604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83-4F05-BC91-21057B250C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83-4F05-BC91-21057B250C1D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0.96489222505337102</c:v>
                </c:pt>
                <c:pt idx="1">
                  <c:v>0</c:v>
                </c:pt>
                <c:pt idx="2">
                  <c:v>3.510777494662902E-2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83-4F05-BC91-21057B250C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F383-4F05-BC91-21057B250C1D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7260.5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383-4F05-BC91-21057B250C1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F383-4F05-BC91-21057B250C1D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7005.6</c:v>
                </c:pt>
                <c:pt idx="1">
                  <c:v>0</c:v>
                </c:pt>
                <c:pt idx="2">
                  <c:v>254.9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F383-4F05-BC91-21057B250C1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7644072810371028"/>
          <c:w val="0.79158139625900159"/>
          <c:h val="0.6650316473560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A0A-4C93-8DEE-02E48C1CFB09}"/>
              </c:ext>
            </c:extLst>
          </c:dPt>
          <c:dLbls>
            <c:dLbl>
              <c:idx val="0"/>
              <c:layout>
                <c:manualLayout>
                  <c:x val="2.6543229892525447E-2"/>
                  <c:y val="-1.850940939754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777327466419622E-2"/>
                      <c:h val="8.66622071350655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A0A-4C93-8DEE-02E48C1CFB09}"/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0A-4C93-8DEE-02E48C1CFB09}"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0A-4C93-8DEE-02E48C1CFB09}"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0A-4C93-8DEE-02E48C1CFB09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5305.4</c:v>
                </c:pt>
                <c:pt idx="1">
                  <c:v>5096</c:v>
                </c:pt>
                <c:pt idx="2">
                  <c:v>5027.5</c:v>
                </c:pt>
                <c:pt idx="3">
                  <c:v>5027.5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0A-4C93-8DEE-02E48C1CFB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6-0A0A-4C93-8DEE-02E48C1CFB0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7-0A0A-4C93-8DEE-02E48C1CFB0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0A0A-4C93-8DEE-02E48C1CFB0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9-0A0A-4C93-8DEE-02E48C1CF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80620432"/>
        <c:axId val="280633872"/>
        <c:axId val="0"/>
      </c:bar3DChart>
      <c:catAx>
        <c:axId val="280620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80633872"/>
        <c:crosses val="autoZero"/>
        <c:auto val="1"/>
        <c:lblAlgn val="ctr"/>
        <c:lblOffset val="100"/>
        <c:noMultiLvlLbl val="0"/>
      </c:catAx>
      <c:valAx>
        <c:axId val="28063387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8062043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0C3-4ED1-835F-A60FB879431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0C3-4ED1-835F-A60FB879431A}"/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C3-4ED1-835F-A60FB879431A}"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C3-4ED1-835F-A60FB879431A}"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C3-4ED1-835F-A60FB879431A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116.3</c:v>
                </c:pt>
                <c:pt idx="1">
                  <c:v>374.5</c:v>
                </c:pt>
                <c:pt idx="2">
                  <c:v>124.5</c:v>
                </c:pt>
                <c:pt idx="3">
                  <c:v>124.5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C3-4ED1-835F-A60FB87943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6-E0C3-4ED1-835F-A60FB87943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7-E0C3-4ED1-835F-A60FB879431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E0C3-4ED1-835F-A60FB879431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9-E0C3-4ED1-835F-A60FB8794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198689504"/>
        <c:axId val="198695104"/>
        <c:axId val="0"/>
      </c:bar3DChart>
      <c:catAx>
        <c:axId val="19868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98695104"/>
        <c:crosses val="autoZero"/>
        <c:auto val="1"/>
        <c:lblAlgn val="ctr"/>
        <c:lblOffset val="100"/>
        <c:noMultiLvlLbl val="0"/>
      </c:catAx>
      <c:valAx>
        <c:axId val="198695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19868950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ED5-4EAD-B54D-7CCAD43194EF}"/>
              </c:ext>
            </c:extLst>
          </c:dPt>
          <c:dLbls>
            <c:dLbl>
              <c:idx val="0"/>
              <c:layout>
                <c:manualLayout>
                  <c:x val="3.2404271359209133E-2"/>
                  <c:y val="2.8371088539346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49941039978699"/>
                      <c:h val="0.12935524363802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ED5-4EAD-B54D-7CCAD43194EF}"/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D5-4EAD-B54D-7CCAD43194EF}"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D5-4EAD-B54D-7CCAD43194EF}"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D5-4EAD-B54D-7CCAD43194EF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2344.6999999999998</c:v>
                </c:pt>
                <c:pt idx="1">
                  <c:v>2110.1</c:v>
                </c:pt>
                <c:pt idx="2">
                  <c:v>1086</c:v>
                </c:pt>
                <c:pt idx="3">
                  <c:v>858.5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ED5-4EAD-B54D-7CCAD43194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6-CED5-4EAD-B54D-7CCAD43194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7-CED5-4EAD-B54D-7CCAD43194E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CED5-4EAD-B54D-7CCAD43194E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9-CED5-4EAD-B54D-7CCAD4319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198696784"/>
        <c:axId val="198685024"/>
        <c:axId val="0"/>
      </c:bar3DChart>
      <c:catAx>
        <c:axId val="198696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98685024"/>
        <c:crosses val="autoZero"/>
        <c:auto val="1"/>
        <c:lblAlgn val="ctr"/>
        <c:lblOffset val="100"/>
        <c:noMultiLvlLbl val="0"/>
      </c:catAx>
      <c:valAx>
        <c:axId val="198685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1986967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3AF-446F-891A-E8BE21BE518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AF-446F-891A-E8BE21BE518A}"/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AF-446F-891A-E8BE21BE518A}"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AF-446F-891A-E8BE21BE518A}"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AF-446F-891A-E8BE21BE518A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AF-446F-891A-E8BE21BE5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6-E3AF-446F-891A-E8BE21BE51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7-E3AF-446F-891A-E8BE21BE518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E3AF-446F-891A-E8BE21BE518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9-E3AF-446F-891A-E8BE21BE5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80629392"/>
        <c:axId val="280626592"/>
        <c:axId val="0"/>
      </c:bar3DChart>
      <c:catAx>
        <c:axId val="280629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80626592"/>
        <c:crosses val="autoZero"/>
        <c:auto val="1"/>
        <c:lblAlgn val="ctr"/>
        <c:lblOffset val="100"/>
        <c:noMultiLvlLbl val="0"/>
      </c:catAx>
      <c:valAx>
        <c:axId val="280626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8062939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7644072810371028"/>
          <c:w val="0.79158139625900159"/>
          <c:h val="0.6650316473560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2EB-48DC-A8EA-C4AA53156431}"/>
              </c:ext>
            </c:extLst>
          </c:dPt>
          <c:dLbls>
            <c:dLbl>
              <c:idx val="0"/>
              <c:layout>
                <c:manualLayout>
                  <c:x val="3.6588801492575027E-2"/>
                  <c:y val="-4.4091760365324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86847066651877"/>
                      <c:h val="0.114862673857089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2EB-48DC-A8EA-C4AA53156431}"/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EB-48DC-A8EA-C4AA53156431}"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EB-48DC-A8EA-C4AA53156431}"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EB-48DC-A8EA-C4AA53156431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2483</c:v>
                </c:pt>
                <c:pt idx="1">
                  <c:v>2596.5</c:v>
                </c:pt>
                <c:pt idx="2" formatCode="0.0">
                  <c:v>2118.6</c:v>
                </c:pt>
                <c:pt idx="3">
                  <c:v>2118.6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EB-48DC-A8EA-C4AA531564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6-B2EB-48DC-A8EA-C4AA5315643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7-B2EB-48DC-A8EA-C4AA5315643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B2EB-48DC-A8EA-C4AA5315643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9-B2EB-48DC-A8EA-C4AA53156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80628832"/>
        <c:axId val="280624352"/>
        <c:axId val="0"/>
      </c:bar3DChart>
      <c:catAx>
        <c:axId val="280628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80624352"/>
        <c:crosses val="autoZero"/>
        <c:auto val="1"/>
        <c:lblAlgn val="ctr"/>
        <c:lblOffset val="100"/>
        <c:noMultiLvlLbl val="0"/>
      </c:catAx>
      <c:valAx>
        <c:axId val="28062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8062883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08E-4803-9A20-7BC36BD635BD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08E-4803-9A20-7BC36BD635BD}"/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8E-4803-9A20-7BC36BD635BD}"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8E-4803-9A20-7BC36BD635BD}"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8E-4803-9A20-7BC36BD635BD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8E-4803-9A20-7BC36BD635B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6-A08E-4803-9A20-7BC36BD635B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7-A08E-4803-9A20-7BC36BD635B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A08E-4803-9A20-7BC36BD635B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9-A08E-4803-9A20-7BC36BD63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80631072"/>
        <c:axId val="280631632"/>
        <c:axId val="0"/>
      </c:bar3DChart>
      <c:catAx>
        <c:axId val="280631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80631632"/>
        <c:crosses val="autoZero"/>
        <c:auto val="1"/>
        <c:lblAlgn val="ctr"/>
        <c:lblOffset val="100"/>
        <c:noMultiLvlLbl val="0"/>
      </c:catAx>
      <c:valAx>
        <c:axId val="280631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8063107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66E-4106-A6F2-6689596EF1EF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66E-4106-A6F2-6689596EF1EF}"/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6E-4106-A6F2-6689596EF1EF}"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6E-4106-A6F2-6689596EF1EF}"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6E-4106-A6F2-6689596EF1EF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6E-4106-A6F2-6689596EF1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6-166E-4106-A6F2-6689596EF1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7-166E-4106-A6F2-6689596EF1E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166E-4106-A6F2-6689596EF1E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9-166E-4106-A6F2-6689596EF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198257088"/>
        <c:axId val="198257648"/>
        <c:axId val="0"/>
      </c:bar3DChart>
      <c:catAx>
        <c:axId val="198257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98257648"/>
        <c:crosses val="autoZero"/>
        <c:auto val="1"/>
        <c:lblAlgn val="ctr"/>
        <c:lblOffset val="100"/>
        <c:noMultiLvlLbl val="0"/>
      </c:catAx>
      <c:valAx>
        <c:axId val="198257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19825708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2AA-4979-88B6-C1E23FA7853A}"/>
              </c:ext>
            </c:extLst>
          </c:dPt>
          <c:dLbls>
            <c:dLbl>
              <c:idx val="0"/>
              <c:layout>
                <c:manualLayout>
                  <c:x val="2.1980631170420019E-2"/>
                  <c:y val="3.51236594726652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652130022208772E-2"/>
                      <c:h val="0.130705757824687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2AA-4979-88B6-C1E23FA7853A}"/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AA-4979-88B6-C1E23FA7853A}"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AA-4979-88B6-C1E23FA7853A}"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AA-4979-88B6-C1E23FA7853A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AA-4979-88B6-C1E23FA785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6-22AA-4979-88B6-C1E23FA7853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7-22AA-4979-88B6-C1E23FA7853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22AA-4979-88B6-C1E23FA7853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9-22AA-4979-88B6-C1E23FA78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86329584"/>
        <c:axId val="286327904"/>
        <c:axId val="0"/>
      </c:bar3DChart>
      <c:catAx>
        <c:axId val="286329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86327904"/>
        <c:crosses val="autoZero"/>
        <c:auto val="1"/>
        <c:lblAlgn val="ctr"/>
        <c:lblOffset val="100"/>
        <c:noMultiLvlLbl val="0"/>
      </c:catAx>
      <c:valAx>
        <c:axId val="286327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863295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E6C-4C8F-B646-664FD63735D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E6C-4C8F-B646-664FD63735DA}"/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6C-4C8F-B646-664FD63735DA}"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6C-4C8F-B646-664FD63735DA}"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6C-4C8F-B646-664FD63735DA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14.5</c:v>
                </c:pt>
                <c:pt idx="1">
                  <c:v>1.5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6C-4C8F-B646-664FD63735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6-1E6C-4C8F-B646-664FD63735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7-1E6C-4C8F-B646-664FD63735D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1E6C-4C8F-B646-664FD63735D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9-1E6C-4C8F-B646-664FD6373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01465136"/>
        <c:axId val="301465696"/>
        <c:axId val="0"/>
      </c:bar3DChart>
      <c:catAx>
        <c:axId val="301465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01465696"/>
        <c:crosses val="autoZero"/>
        <c:auto val="1"/>
        <c:lblAlgn val="ctr"/>
        <c:lblOffset val="100"/>
        <c:noMultiLvlLbl val="0"/>
      </c:catAx>
      <c:valAx>
        <c:axId val="301465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0146513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7407407407407E-2"/>
          <c:y val="7.6923076923076927E-2"/>
          <c:w val="0.8271604938271605"/>
          <c:h val="0.8589743589743589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74193548387122E-2"/>
          <c:y val="7.2289156626506021E-2"/>
          <c:w val="0.77419354838709675"/>
          <c:h val="0.8674698795180727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22706913353785E-2"/>
          <c:y val="6.2145013123359572E-2"/>
          <c:w val="0.19910469361864266"/>
          <c:h val="0.3835283089613799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7E-4F80-87F5-E92070ABE5A6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7E-4F80-87F5-E92070ABE5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0.15952424386150532</c:v>
                </c:pt>
                <c:pt idx="1">
                  <c:v>0.84047575613849457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7E-4F80-87F5-E92070ABE5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1378983396633333E-2"/>
          <c:y val="0.80955802399700039"/>
          <c:w val="0.93032317895393279"/>
          <c:h val="0.130883952005999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78-4ED4-88B6-C4DC844CB2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78-4ED4-88B6-C4DC844CB2F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71502057613169"/>
                      <c:h val="0.10779320987654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078-4ED4-88B6-C4DC844CB2F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337962962962963"/>
                      <c:h val="0.10779320987654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078-4ED4-88B6-C4DC844CB2FD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0.0%</c:formatCode>
                <c:ptCount val="2"/>
                <c:pt idx="0">
                  <c:v>0.18806990549294914</c:v>
                </c:pt>
                <c:pt idx="1">
                  <c:v>0.811930094507051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78-4ED4-88B6-C4DC844CB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AD-46CE-B141-0E789E122F7B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24794238683128"/>
                      <c:h val="0.11759259259259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6AD-46CE-B141-0E789E122F7B}"/>
                </c:ext>
              </c:extLst>
            </c:dLbl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84670781893004"/>
                      <c:h val="0.11759259259259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6AD-46CE-B141-0E789E122F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0.22888028258926671</c:v>
                </c:pt>
                <c:pt idx="1">
                  <c:v>0.77111971741073337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AD-46CE-B141-0E789E122F7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76AD-46CE-B141-0E789E122F7B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9398.7999999999993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6AD-46CE-B141-0E789E122F7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6AD-46CE-B141-0E789E122F7B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2151.1999999999998</c:v>
                </c:pt>
                <c:pt idx="1">
                  <c:v>7247.6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6AD-46CE-B141-0E789E122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8D-4D06-9762-4E1290017BDA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78086419753086"/>
                      <c:h val="0.11759259259259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08D-4D06-9762-4E1290017BDA}"/>
                </c:ext>
              </c:extLst>
            </c:dLbl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031378600823045"/>
                      <c:h val="0.11759259259259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8D-4D06-9762-4E1290017B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0.2285665713951783</c:v>
                </c:pt>
                <c:pt idx="1">
                  <c:v>0.77143342860482156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8D-4D06-9762-4E1290017B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B08D-4D06-9762-4E1290017BDA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9411.7000000000007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08D-4D06-9762-4E1290017B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08D-4D06-9762-4E1290017BDA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2151.1999999999998</c:v>
                </c:pt>
                <c:pt idx="1">
                  <c:v>7260.5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08D-4D06-9762-4E1290017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22706913353785E-2"/>
          <c:y val="6.2145013123359572E-2"/>
          <c:w val="0.18582294584860604"/>
          <c:h val="0.36269497562804648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83-453B-89A5-CDB7CEF523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83-453B-89A5-CDB7CEF523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83-453B-89A5-CDB7CEF523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83-453B-89A5-CDB7CEF523F3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15,0%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B83-453B-89A5-CDB7CEF523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0.62945052655339762</c:v>
                </c:pt>
                <c:pt idx="1">
                  <c:v>0.20006424559179742</c:v>
                </c:pt>
                <c:pt idx="2">
                  <c:v>2.0176588559075559E-2</c:v>
                </c:pt>
                <c:pt idx="3">
                  <c:v>0.14996136582655428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83-453B-89A5-CDB7CEF52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1030323142934597E-2"/>
          <c:y val="0.64887795275590565"/>
          <c:w val="0.9018776054758082"/>
          <c:h val="0.261767904011998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</dgm:pt>
  </dgm:ptLst>
  <dgm:cxnLst>
    <dgm:cxn modelId="{91DB80B7-8786-4F67-BCC4-3AAC1BFD0224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</dgm:pt>
  </dgm:ptLst>
  <dgm:cxnLst>
    <dgm:cxn modelId="{4AD8EDCB-09C7-4D04-86A2-64F9AA53D015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</dgm:pt>
  </dgm:ptLst>
  <dgm:cxnLst>
    <dgm:cxn modelId="{F3DDC111-BDC6-4AB0-BF05-C0CA8E4A3DCE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56771-DA43-4040-9174-31564DAEDF28}" type="datetimeFigureOut">
              <a:rPr lang="ru-RU" smtClean="0"/>
              <a:pPr/>
              <a:t>08.12.2021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93B81-208E-42EC-9B27-E439B401F0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53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227A1-4222-451C-A396-5568BCD60911}" type="datetimeFigureOut">
              <a:rPr lang="ru-RU" smtClean="0"/>
              <a:pPr/>
              <a:t>08.12.2021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1B8BE-5B1C-4044-981F-B7E851A82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63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841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416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391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901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875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64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889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564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90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465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64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626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332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448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6263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787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134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36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21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86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94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226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075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057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60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94494" y="2446404"/>
            <a:ext cx="2869565" cy="384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60446" y="1394434"/>
            <a:ext cx="2833370" cy="4270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12/8/2021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12/8/2021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chart" Target="../charts/chart8.xml"/><Relationship Id="rId3" Type="http://schemas.openxmlformats.org/officeDocument/2006/relationships/image" Target="../media/image40.png"/><Relationship Id="rId7" Type="http://schemas.openxmlformats.org/officeDocument/2006/relationships/chart" Target="../charts/chart2.xml"/><Relationship Id="rId12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chart" Target="../charts/chart6.xml"/><Relationship Id="rId5" Type="http://schemas.openxmlformats.org/officeDocument/2006/relationships/image" Target="../media/image42.jpeg"/><Relationship Id="rId10" Type="http://schemas.openxmlformats.org/officeDocument/2006/relationships/chart" Target="../charts/chart5.xml"/><Relationship Id="rId4" Type="http://schemas.openxmlformats.org/officeDocument/2006/relationships/image" Target="../media/image41.png"/><Relationship Id="rId9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itovo.ru/byudzhet.html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chart" Target="../charts/chart15.xml"/><Relationship Id="rId3" Type="http://schemas.openxmlformats.org/officeDocument/2006/relationships/chart" Target="../charts/chart9.xml"/><Relationship Id="rId7" Type="http://schemas.openxmlformats.org/officeDocument/2006/relationships/image" Target="../media/image43.png"/><Relationship Id="rId12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chart" Target="../charts/chart13.xml"/><Relationship Id="rId5" Type="http://schemas.openxmlformats.org/officeDocument/2006/relationships/image" Target="../media/image41.png"/><Relationship Id="rId10" Type="http://schemas.openxmlformats.org/officeDocument/2006/relationships/chart" Target="../charts/chart12.xml"/><Relationship Id="rId4" Type="http://schemas.openxmlformats.org/officeDocument/2006/relationships/image" Target="../media/image40.png"/><Relationship Id="rId9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3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itovo@ivreg.ru" TargetMode="External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16087" y="1690700"/>
            <a:ext cx="7428230" cy="2525544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2533637"/>
                </a:moveTo>
                <a:lnTo>
                  <a:pt x="7427912" y="2533637"/>
                </a:lnTo>
                <a:lnTo>
                  <a:pt x="7427912" y="0"/>
                </a:lnTo>
                <a:lnTo>
                  <a:pt x="0" y="0"/>
                </a:lnTo>
                <a:lnTo>
                  <a:pt x="0" y="253363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73087" y="3592513"/>
            <a:ext cx="568325" cy="623732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716087" y="1690687"/>
            <a:ext cx="565150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412"/>
                </a:moveTo>
                <a:lnTo>
                  <a:pt x="565150" y="633412"/>
                </a:lnTo>
                <a:lnTo>
                  <a:pt x="565150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281237" y="1066800"/>
            <a:ext cx="586105" cy="624205"/>
          </a:xfrm>
          <a:custGeom>
            <a:avLst/>
            <a:gdLst/>
            <a:ahLst/>
            <a:cxnLst/>
            <a:rect l="l" t="t" r="r" b="b"/>
            <a:pathLst>
              <a:path w="586105" h="624205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141412" y="3592513"/>
            <a:ext cx="584200" cy="623732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281237" y="1690687"/>
            <a:ext cx="586105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0"/>
                </a:moveTo>
                <a:lnTo>
                  <a:pt x="585787" y="0"/>
                </a:lnTo>
                <a:lnTo>
                  <a:pt x="585787" y="642937"/>
                </a:lnTo>
                <a:lnTo>
                  <a:pt x="0" y="64293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141412" y="2324100"/>
            <a:ext cx="574675" cy="624205"/>
          </a:xfrm>
          <a:custGeom>
            <a:avLst/>
            <a:gdLst/>
            <a:ahLst/>
            <a:cxnLst/>
            <a:rect l="l" t="t" r="r" b="b"/>
            <a:pathLst>
              <a:path w="574675" h="624205">
                <a:moveTo>
                  <a:pt x="0" y="623887"/>
                </a:moveTo>
                <a:lnTo>
                  <a:pt x="574675" y="623887"/>
                </a:lnTo>
                <a:lnTo>
                  <a:pt x="574675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2324100"/>
            <a:ext cx="582930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716087" y="2324100"/>
            <a:ext cx="574675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0"/>
                </a:moveTo>
                <a:lnTo>
                  <a:pt x="574675" y="0"/>
                </a:lnTo>
                <a:lnTo>
                  <a:pt x="574675" y="633412"/>
                </a:lnTo>
                <a:lnTo>
                  <a:pt x="0" y="6334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73087" y="2947987"/>
            <a:ext cx="568325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141412" y="2947987"/>
            <a:ext cx="584200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0"/>
                </a:moveTo>
                <a:lnTo>
                  <a:pt x="584200" y="0"/>
                </a:lnTo>
                <a:lnTo>
                  <a:pt x="584200" y="644525"/>
                </a:lnTo>
                <a:lnTo>
                  <a:pt x="0" y="644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43987" y="640563"/>
            <a:ext cx="566547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000072"/>
                </a:solidFill>
              </a:rPr>
              <a:t>Бюджет</a:t>
            </a:r>
            <a:r>
              <a:rPr sz="6600" spc="-100" dirty="0">
                <a:solidFill>
                  <a:srgbClr val="000072"/>
                </a:solidFill>
              </a:rPr>
              <a:t> </a:t>
            </a:r>
            <a:r>
              <a:rPr sz="6600" spc="-5" dirty="0">
                <a:solidFill>
                  <a:srgbClr val="000072"/>
                </a:solidFill>
              </a:rPr>
              <a:t>для</a:t>
            </a:r>
            <a:endParaRPr sz="6600" dirty="0"/>
          </a:p>
        </p:txBody>
      </p:sp>
      <p:sp>
        <p:nvSpPr>
          <p:cNvPr id="16" name="object 16"/>
          <p:cNvSpPr txBox="1"/>
          <p:nvPr/>
        </p:nvSpPr>
        <p:spPr>
          <a:xfrm>
            <a:off x="3424935" y="1646403"/>
            <a:ext cx="390588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граждан</a:t>
            </a:r>
            <a:endParaRPr sz="6600" dirty="0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22072" y="2661588"/>
            <a:ext cx="6625785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marR="748665" indent="635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проекту 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endParaRPr lang="ru-RU" sz="1600" b="1" spc="-2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56285" marR="748665" indent="635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b="1" spc="1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endParaRPr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Шуйского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sz="16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Ивановской области</a:t>
            </a:r>
            <a:endParaRPr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0170" marR="33020" indent="-50800" algn="ctr">
              <a:lnSpc>
                <a:spcPct val="100000"/>
              </a:lnSpc>
            </a:pP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</a:t>
            </a:r>
            <a:r>
              <a:rPr sz="16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20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sz="1600" b="1" spc="2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Финансы\Downloads\fin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56" y="4216244"/>
            <a:ext cx="5950425" cy="26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137211"/>
              </p:ext>
            </p:extLst>
          </p:nvPr>
        </p:nvGraphicFramePr>
        <p:xfrm>
          <a:off x="173649" y="839134"/>
          <a:ext cx="8785855" cy="56816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65392225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9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2022-2024 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1.4. Финансы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Доходы местного бюджета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17266,0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11695,4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10242,7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9320,1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9076,6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в том числе: 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Собственные доходы местного бюджета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17040,1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11463,0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10008,1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9076,6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9076,6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    из них: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    Налоговые доходы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2028,6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1 935,9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1 910,0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1 910,0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1 910,0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    Неналоговые доходы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193,5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    Безвозмездные поступления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14818,0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9285,9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7856,9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6925,4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6925,4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Расходы местного бюджета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18127,9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11911,8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10242,7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9320,1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9076,6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Превышение доходов над расходами (+), или расходов на доходами (-)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-861,9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-216,4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173788"/>
              </p:ext>
            </p:extLst>
          </p:nvPr>
        </p:nvGraphicFramePr>
        <p:xfrm>
          <a:off x="173649" y="922319"/>
          <a:ext cx="8785855" cy="5372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2022-2024 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1.5. Инвестиции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Инвестиции в основной капитал за счет всех источников финансирования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20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1.6. Малое и среднее предпринимательство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Количество малых и средних предприятий - всего по состоянию на конец года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Среднесписочная численность работников (без внешних совместителей), занятых на малых и средних предприятиях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687170"/>
              </p:ext>
            </p:extLst>
          </p:nvPr>
        </p:nvGraphicFramePr>
        <p:xfrm>
          <a:off x="173649" y="922317"/>
          <a:ext cx="8741753" cy="555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8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9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9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98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98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576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2022-2024 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1.7. Демография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Численность постоянного населения (среднегодовая)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3227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3190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3157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3125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3156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Число родившихся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Число умерших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Число прибывших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Число выбывших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553384"/>
              </p:ext>
            </p:extLst>
          </p:nvPr>
        </p:nvGraphicFramePr>
        <p:xfrm>
          <a:off x="173649" y="922319"/>
          <a:ext cx="8785855" cy="55486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2022-2024 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1.8. Труд и занятость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93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Численность трудовых ресурсов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Фонд начисленной заработной платы всех работников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43776,0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45527,0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47347,2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49242,2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51212,2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Среднесписочная численность работников организаций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Средняя заработная плата номинальная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15808,0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16440,0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17098,0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17782,0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75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Численность безработных, зарегистрированных в органах государственной службы занятости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3" y="160656"/>
            <a:ext cx="7005388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социально-экономического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981689"/>
              </p:ext>
            </p:extLst>
          </p:nvPr>
        </p:nvGraphicFramePr>
        <p:xfrm>
          <a:off x="173649" y="838200"/>
          <a:ext cx="8785855" cy="58372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58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2022-2024 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1.9. Развитие социальной сферы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Ввод в действие жилых домов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кв. м общей площади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792,2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215,6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Наличие на территории социально-культурных объектов (указать расположенные на территории школы, дошкольные учреждения, больницы, поликлиники, ФАПы, Дома культуры, клубы, бибилотеки и т.п.):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МОУ Китовская СШ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Китовский МАДОУ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61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Офис врача общей практики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МБУК "Культурно досуговый центр с.Китово"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МАУДО "Центр творчества"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МАУК "Библиотечное объединение Шуйского муниципального района"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992154"/>
            <a:ext cx="9143999" cy="5605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93055" y="276542"/>
            <a:ext cx="5973763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tx1"/>
                </a:solidFill>
                <a:effectLst/>
              </a:rPr>
              <a:t>Основные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направления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бюджетной и налоговой политики Китовского сельского поселения на 2022 год и плановый период 2023 и 2024 годов</a:t>
            </a:r>
            <a:br>
              <a:rPr lang="ru-RU" sz="2000" b="1" dirty="0">
                <a:solidFill>
                  <a:schemeClr val="tx1"/>
                </a:solidFill>
                <a:effectLst/>
              </a:rPr>
            </a:br>
            <a:endParaRPr sz="2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9600" y="1752600"/>
            <a:ext cx="7852409" cy="4724400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685800" y="1752600"/>
            <a:ext cx="7776209" cy="4786630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838200" y="1981200"/>
            <a:ext cx="7467600" cy="40145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3550" indent="-4508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сохранение и укрепление доходного потенциала бюджета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3550" marR="15176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эффективности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оказания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муниципальных 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услуг;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3550" marR="28511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sz="2000" spc="-10" dirty="0"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0" dirty="0">
                <a:latin typeface="Times New Roman" pitchFamily="18" charset="0"/>
                <a:cs typeface="Times New Roman" pitchFamily="18" charset="0"/>
              </a:rPr>
              <a:t>сбалансированности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25" dirty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5" dirty="0">
                <a:latin typeface="Times New Roman" pitchFamily="18" charset="0"/>
                <a:cs typeface="Times New Roman" pitchFamily="18" charset="0"/>
              </a:rPr>
              <a:t>Китовского сельского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устойчивости 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на всем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периоде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планирования;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дальнейшее развитие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программно-целевых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принципов  планирования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0" dirty="0">
                <a:latin typeface="Times New Roman" pitchFamily="18" charset="0"/>
                <a:cs typeface="Times New Roman" pitchFamily="18" charset="0"/>
              </a:rPr>
              <a:t>управления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spc="-10" dirty="0">
              <a:latin typeface="Times New Roman" pitchFamily="18" charset="0"/>
              <a:cs typeface="Times New Roman" pitchFamily="18" charset="0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2915" marR="419734" indent="-45021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открытости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прозрачности</a:t>
            </a:r>
            <a:r>
              <a:rPr sz="2000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бюджетного 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процесса.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72005" y="149289"/>
            <a:ext cx="971994" cy="719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7052170" y="0"/>
                </a:moveTo>
                <a:lnTo>
                  <a:pt x="125996" y="0"/>
                </a:lnTo>
                <a:lnTo>
                  <a:pt x="76954" y="9903"/>
                </a:lnTo>
                <a:lnTo>
                  <a:pt x="36904" y="36910"/>
                </a:lnTo>
                <a:lnTo>
                  <a:pt x="9901" y="76964"/>
                </a:lnTo>
                <a:lnTo>
                  <a:pt x="0" y="126009"/>
                </a:lnTo>
                <a:lnTo>
                  <a:pt x="0" y="630008"/>
                </a:lnTo>
                <a:lnTo>
                  <a:pt x="9901" y="679051"/>
                </a:lnTo>
                <a:lnTo>
                  <a:pt x="36904" y="719100"/>
                </a:lnTo>
                <a:lnTo>
                  <a:pt x="76954" y="746103"/>
                </a:lnTo>
                <a:lnTo>
                  <a:pt x="125996" y="756005"/>
                </a:lnTo>
                <a:lnTo>
                  <a:pt x="7052170" y="756005"/>
                </a:lnTo>
                <a:lnTo>
                  <a:pt x="7101220" y="746103"/>
                </a:lnTo>
                <a:lnTo>
                  <a:pt x="7141273" y="719100"/>
                </a:lnTo>
                <a:lnTo>
                  <a:pt x="7168277" y="679051"/>
                </a:lnTo>
                <a:lnTo>
                  <a:pt x="7178179" y="630008"/>
                </a:lnTo>
                <a:lnTo>
                  <a:pt x="7178179" y="126009"/>
                </a:lnTo>
                <a:lnTo>
                  <a:pt x="7168277" y="76964"/>
                </a:lnTo>
                <a:lnTo>
                  <a:pt x="7141273" y="36910"/>
                </a:lnTo>
                <a:lnTo>
                  <a:pt x="7101220" y="9903"/>
                </a:lnTo>
                <a:lnTo>
                  <a:pt x="7052170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0" y="126009"/>
                </a:moveTo>
                <a:lnTo>
                  <a:pt x="9901" y="76964"/>
                </a:lnTo>
                <a:lnTo>
                  <a:pt x="36904" y="36910"/>
                </a:lnTo>
                <a:lnTo>
                  <a:pt x="76954" y="9903"/>
                </a:lnTo>
                <a:lnTo>
                  <a:pt x="125996" y="0"/>
                </a:lnTo>
                <a:lnTo>
                  <a:pt x="7052170" y="0"/>
                </a:lnTo>
                <a:lnTo>
                  <a:pt x="7101220" y="9903"/>
                </a:lnTo>
                <a:lnTo>
                  <a:pt x="7141273" y="36910"/>
                </a:lnTo>
                <a:lnTo>
                  <a:pt x="7168277" y="76964"/>
                </a:lnTo>
                <a:lnTo>
                  <a:pt x="7178179" y="126009"/>
                </a:lnTo>
                <a:lnTo>
                  <a:pt x="7178179" y="630008"/>
                </a:lnTo>
                <a:lnTo>
                  <a:pt x="7168277" y="679051"/>
                </a:lnTo>
                <a:lnTo>
                  <a:pt x="7141273" y="719100"/>
                </a:lnTo>
                <a:lnTo>
                  <a:pt x="7101220" y="746103"/>
                </a:lnTo>
                <a:lnTo>
                  <a:pt x="7052170" y="756005"/>
                </a:lnTo>
                <a:lnTo>
                  <a:pt x="125996" y="756005"/>
                </a:lnTo>
                <a:lnTo>
                  <a:pt x="76954" y="746103"/>
                </a:lnTo>
                <a:lnTo>
                  <a:pt x="36904" y="719100"/>
                </a:lnTo>
                <a:lnTo>
                  <a:pt x="9901" y="679051"/>
                </a:lnTo>
                <a:lnTo>
                  <a:pt x="0" y="630008"/>
                </a:lnTo>
                <a:lnTo>
                  <a:pt x="0" y="126009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1095578" y="266701"/>
            <a:ext cx="70764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7705" marR="5080" indent="-67564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характеристики бюджета 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на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22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4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годы,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567243"/>
              </p:ext>
            </p:extLst>
          </p:nvPr>
        </p:nvGraphicFramePr>
        <p:xfrm>
          <a:off x="281114" y="1065196"/>
          <a:ext cx="7567486" cy="2207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696">
                  <a:extLst>
                    <a:ext uri="{9D8B030D-6E8A-4147-A177-3AD203B41FA5}">
                      <a16:colId xmlns:a16="http://schemas.microsoft.com/office/drawing/2014/main" val="102726329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spc="-5" dirty="0">
                          <a:latin typeface="Arial"/>
                          <a:cs typeface="Arial"/>
                        </a:rPr>
                        <a:t>Исполнено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Arial"/>
                          <a:cs typeface="Arial"/>
                        </a:rPr>
                        <a:t>2020 г.</a:t>
                      </a:r>
                    </a:p>
                  </a:txBody>
                  <a:tcPr marL="0" marR="0" marT="85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Arial"/>
                          <a:cs typeface="Arial"/>
                        </a:rPr>
                        <a:t>Оценка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Arial"/>
                          <a:cs typeface="Arial"/>
                        </a:rPr>
                        <a:t>2021 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400" spc="-5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400" spc="-5" dirty="0">
                          <a:latin typeface="Arial"/>
                          <a:cs typeface="Arial"/>
                        </a:rPr>
                        <a:t>23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400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5" dirty="0" err="1">
                          <a:latin typeface="Arial"/>
                          <a:cs typeface="Arial"/>
                        </a:rPr>
                        <a:t>Доходы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17 265 998,69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13 704 461,23</a:t>
                      </a: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11 438 259,50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9 398 800,00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9 411 700,00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 к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предыдущему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году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111,7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79,4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83,5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82,2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100,1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Расходы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18 127 916,84</a:t>
                      </a:r>
                      <a:endParaRPr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14 647 775,50</a:t>
                      </a:r>
                      <a:endParaRPr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11 438 259,50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9 398 800,00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9 411 700,00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 к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предыдущему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году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116,6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80,8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78,1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82,2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100,1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Дефицит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(-),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Профицит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(+)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- 861 918,15</a:t>
                      </a:r>
                      <a:endParaRPr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- 943 314,27</a:t>
                      </a:r>
                      <a:endParaRPr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0,0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0,0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435898" y="5957778"/>
            <a:ext cx="83470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том числе условно утвержденные расходы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5" dirty="0"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 2023 год в сумме 228 807,50руб.; на 2024 год в сумме 457 840,00 руб..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Под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условно утвержденными расходами понимаются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распределенные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плановом периоде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с 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классификацией расходов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бюджетов бюджетные</a:t>
            </a:r>
            <a:r>
              <a:rPr sz="12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ассигнования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3872412476"/>
              </p:ext>
            </p:extLst>
          </p:nvPr>
        </p:nvGraphicFramePr>
        <p:xfrm>
          <a:off x="687387" y="3445390"/>
          <a:ext cx="7923213" cy="251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5149" y="149301"/>
            <a:ext cx="1008849" cy="615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302"/>
            <a:ext cx="7178675" cy="615950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7075614" y="0"/>
                </a:moveTo>
                <a:lnTo>
                  <a:pt x="102552" y="0"/>
                </a:lnTo>
                <a:lnTo>
                  <a:pt x="62632" y="8058"/>
                </a:lnTo>
                <a:lnTo>
                  <a:pt x="30035" y="30035"/>
                </a:lnTo>
                <a:lnTo>
                  <a:pt x="8058" y="62632"/>
                </a:lnTo>
                <a:lnTo>
                  <a:pt x="0" y="102552"/>
                </a:lnTo>
                <a:lnTo>
                  <a:pt x="0" y="512775"/>
                </a:lnTo>
                <a:lnTo>
                  <a:pt x="8058" y="552694"/>
                </a:lnTo>
                <a:lnTo>
                  <a:pt x="30035" y="585292"/>
                </a:lnTo>
                <a:lnTo>
                  <a:pt x="62632" y="607269"/>
                </a:lnTo>
                <a:lnTo>
                  <a:pt x="102552" y="615327"/>
                </a:lnTo>
                <a:lnTo>
                  <a:pt x="7075614" y="615327"/>
                </a:lnTo>
                <a:lnTo>
                  <a:pt x="7115536" y="607269"/>
                </a:lnTo>
                <a:lnTo>
                  <a:pt x="7148137" y="585292"/>
                </a:lnTo>
                <a:lnTo>
                  <a:pt x="7170119" y="552694"/>
                </a:lnTo>
                <a:lnTo>
                  <a:pt x="7178179" y="512775"/>
                </a:lnTo>
                <a:lnTo>
                  <a:pt x="7178179" y="102552"/>
                </a:lnTo>
                <a:lnTo>
                  <a:pt x="7170119" y="62632"/>
                </a:lnTo>
                <a:lnTo>
                  <a:pt x="7148137" y="30035"/>
                </a:lnTo>
                <a:lnTo>
                  <a:pt x="7115536" y="8058"/>
                </a:lnTo>
                <a:lnTo>
                  <a:pt x="707561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302"/>
            <a:ext cx="7178675" cy="615950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0" y="102552"/>
                </a:moveTo>
                <a:lnTo>
                  <a:pt x="8058" y="62632"/>
                </a:lnTo>
                <a:lnTo>
                  <a:pt x="30035" y="30035"/>
                </a:lnTo>
                <a:lnTo>
                  <a:pt x="62632" y="8058"/>
                </a:lnTo>
                <a:lnTo>
                  <a:pt x="102552" y="0"/>
                </a:lnTo>
                <a:lnTo>
                  <a:pt x="7075614" y="0"/>
                </a:lnTo>
                <a:lnTo>
                  <a:pt x="7115536" y="8058"/>
                </a:lnTo>
                <a:lnTo>
                  <a:pt x="7148137" y="30035"/>
                </a:lnTo>
                <a:lnTo>
                  <a:pt x="7170119" y="62632"/>
                </a:lnTo>
                <a:lnTo>
                  <a:pt x="7178179" y="102552"/>
                </a:lnTo>
                <a:lnTo>
                  <a:pt x="7178179" y="512775"/>
                </a:lnTo>
                <a:lnTo>
                  <a:pt x="7170119" y="552694"/>
                </a:lnTo>
                <a:lnTo>
                  <a:pt x="7148137" y="585292"/>
                </a:lnTo>
                <a:lnTo>
                  <a:pt x="7115536" y="607269"/>
                </a:lnTo>
                <a:lnTo>
                  <a:pt x="7075614" y="615327"/>
                </a:lnTo>
                <a:lnTo>
                  <a:pt x="102552" y="615327"/>
                </a:lnTo>
                <a:lnTo>
                  <a:pt x="62632" y="607269"/>
                </a:lnTo>
                <a:lnTo>
                  <a:pt x="30035" y="585292"/>
                </a:lnTo>
                <a:lnTo>
                  <a:pt x="8058" y="552694"/>
                </a:lnTo>
                <a:lnTo>
                  <a:pt x="0" y="512775"/>
                </a:lnTo>
                <a:lnTo>
                  <a:pt x="0" y="10255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53978" y="162322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0" marR="508000" indent="-495934">
              <a:lnSpc>
                <a:spcPct val="100000"/>
              </a:lnSpc>
              <a:spcBef>
                <a:spcPts val="100"/>
              </a:spcBef>
            </a:pPr>
            <a:r>
              <a:rPr sz="1800" b="1" dirty="0" err="1">
                <a:solidFill>
                  <a:schemeClr val="bg1"/>
                </a:solidFill>
                <a:effectLst/>
              </a:rPr>
              <a:t>Доходы</a:t>
            </a:r>
            <a:r>
              <a:rPr lang="ru-RU"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err="1">
                <a:solidFill>
                  <a:schemeClr val="bg1"/>
                </a:solidFill>
                <a:effectLst/>
              </a:rPr>
              <a:t>бюджета</a:t>
            </a:r>
            <a:r>
              <a:rPr sz="1800" b="1" spc="-5" dirty="0">
                <a:solidFill>
                  <a:schemeClr val="bg1"/>
                </a:solidFill>
                <a:effectLst/>
              </a:rPr>
              <a:t> </a:t>
            </a:r>
            <a:r>
              <a:rPr lang="ru-RU" sz="1800" b="1" spc="-5" dirty="0">
                <a:solidFill>
                  <a:schemeClr val="bg1"/>
                </a:solidFill>
                <a:effectLst/>
              </a:rPr>
              <a:t> Китовского </a:t>
            </a:r>
            <a:r>
              <a:rPr sz="1800" b="1" spc="-5" dirty="0">
                <a:solidFill>
                  <a:schemeClr val="bg1"/>
                </a:solidFill>
                <a:effectLst/>
              </a:rPr>
              <a:t> сельского  поселения </a:t>
            </a:r>
            <a:r>
              <a:rPr sz="1800" b="1" dirty="0">
                <a:solidFill>
                  <a:schemeClr val="bg1"/>
                </a:solidFill>
                <a:effectLst/>
              </a:rPr>
              <a:t>в </a:t>
            </a:r>
            <a:r>
              <a:rPr sz="1800" b="1" spc="-5" dirty="0">
                <a:solidFill>
                  <a:schemeClr val="bg1"/>
                </a:solidFill>
                <a:effectLst/>
              </a:rPr>
              <a:t>20</a:t>
            </a:r>
            <a:r>
              <a:rPr lang="ru-RU" sz="1800" b="1" spc="-5" dirty="0">
                <a:solidFill>
                  <a:schemeClr val="bg1"/>
                </a:solidFill>
                <a:effectLst/>
              </a:rPr>
              <a:t>22</a:t>
            </a:r>
            <a:r>
              <a:rPr sz="1800" b="1" spc="-5" dirty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- </a:t>
            </a:r>
            <a:r>
              <a:rPr sz="1800" b="1" spc="-5" dirty="0">
                <a:solidFill>
                  <a:schemeClr val="bg1"/>
                </a:solidFill>
                <a:effectLst/>
              </a:rPr>
              <a:t>202</a:t>
            </a:r>
            <a:r>
              <a:rPr lang="ru-RU" sz="1800" b="1" spc="-5" dirty="0">
                <a:solidFill>
                  <a:schemeClr val="bg1"/>
                </a:solidFill>
                <a:effectLst/>
              </a:rPr>
              <a:t>4</a:t>
            </a:r>
            <a:r>
              <a:rPr sz="1800" b="1" spc="-5" dirty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годах, </a:t>
            </a:r>
            <a:r>
              <a:rPr lang="ru-RU"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err="1">
                <a:solidFill>
                  <a:schemeClr val="bg1"/>
                </a:solidFill>
                <a:effectLst/>
              </a:rPr>
              <a:t>руб</a:t>
            </a:r>
            <a:r>
              <a:rPr sz="1800" b="1" spc="-5" dirty="0">
                <a:solidFill>
                  <a:schemeClr val="bg1"/>
                </a:solidFill>
                <a:effectLst/>
              </a:rPr>
              <a:t>.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806074"/>
              </p:ext>
            </p:extLst>
          </p:nvPr>
        </p:nvGraphicFramePr>
        <p:xfrm>
          <a:off x="438630" y="900835"/>
          <a:ext cx="7696519" cy="55083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5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199">
                  <a:extLst>
                    <a:ext uri="{9D8B030D-6E8A-4147-A177-3AD203B41FA5}">
                      <a16:colId xmlns:a16="http://schemas.microsoft.com/office/drawing/2014/main" val="913310768"/>
                    </a:ext>
                  </a:extLst>
                </a:gridCol>
                <a:gridCol w="718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4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708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604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ПОКАЗАТЕЛИ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effectLst/>
                      </a:endParaRP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 2020 год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год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effectLst/>
                      </a:endParaRP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План на 2022 год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2022 к 2021, 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План на 2023 год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2023 к 2022, 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План на 2024 год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2024 к 2023, 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604">
                <a:tc>
                  <a:txBody>
                    <a:bodyPr/>
                    <a:lstStyle/>
                    <a:p>
                      <a:r>
                        <a:rPr lang="ru-RU" sz="1100" dirty="0"/>
                        <a:t>Налоговые</a:t>
                      </a:r>
                      <a:r>
                        <a:rPr lang="ru-RU" sz="1100" baseline="0" dirty="0"/>
                        <a:t> и неналоговые доходы 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2 222,1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2 186,2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2 151,2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98,4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2 151,2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2 151,2</a:t>
                      </a:r>
                    </a:p>
                    <a:p>
                      <a:pPr algn="r"/>
                      <a:endParaRPr lang="ru-RU" sz="11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168">
                <a:tc>
                  <a:txBody>
                    <a:bodyPr/>
                    <a:lstStyle/>
                    <a:p>
                      <a:r>
                        <a:rPr lang="ru-RU" sz="1100" dirty="0"/>
                        <a:t>межбюджетные трансферты:</a:t>
                      </a:r>
                    </a:p>
                    <a:p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 т.ч.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15 043,9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11 518,3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9 287,1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80,6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7 247,6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78,0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7 260,5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100,2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700">
                <a:tc>
                  <a:txBody>
                    <a:bodyPr/>
                    <a:lstStyle/>
                    <a:p>
                      <a:r>
                        <a:rPr lang="ru-RU" sz="1100" dirty="0"/>
                        <a:t>дотации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7 487,9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7 250,2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8 039,3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110,9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7 001,1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87,1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i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7 005,6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100,1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1100" dirty="0"/>
                        <a:t>субсидии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6 815,0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2 308,4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581,1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25,2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100" b="1" kern="120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1100" dirty="0"/>
                        <a:t>субвенции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225,9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232,4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238,9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102,7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246,5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103,2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100" b="1" kern="120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254,9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103,4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4200404248"/>
                  </a:ext>
                </a:extLst>
              </a:tr>
              <a:tr h="453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иные межбюджетные трансферты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538,9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1 727,3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427,8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24,8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100" b="1" kern="120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3363693408"/>
                  </a:ext>
                </a:extLst>
              </a:tr>
              <a:tr h="453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возврат</a:t>
                      </a:r>
                      <a:r>
                        <a:rPr lang="ru-RU" sz="1100" kern="1200" cap="small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остатков субсидий, субвенций и иных межбюджетных трансфертов, имеющих целевое назначение, прошлых лет</a:t>
                      </a:r>
                    </a:p>
                    <a:p>
                      <a:pPr marL="0" algn="l" defTabSz="914400" rtl="0" eaLnBrk="1" latinLnBrk="0" hangingPunct="1"/>
                      <a:endParaRPr lang="ru-RU" sz="1100" kern="1200" cap="non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-23,8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100" b="1" kern="120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20995814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27241" y="168986"/>
            <a:ext cx="1015247" cy="827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600200" y="205740"/>
            <a:ext cx="6172200" cy="943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Структура доходов бюджета Китовского сельского поселения в 2022-2024 годах</a:t>
            </a: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7800" y="1295400"/>
            <a:ext cx="6718794" cy="76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447800" y="1295400"/>
            <a:ext cx="6732270" cy="762000"/>
          </a:xfrm>
          <a:custGeom>
            <a:avLst/>
            <a:gdLst/>
            <a:ahLst/>
            <a:cxnLst/>
            <a:rect l="l" t="t" r="r" b="b"/>
            <a:pathLst>
              <a:path w="6732270" h="252095">
                <a:moveTo>
                  <a:pt x="0" y="125996"/>
                </a:moveTo>
                <a:lnTo>
                  <a:pt x="34404" y="107914"/>
                </a:lnTo>
                <a:lnTo>
                  <a:pt x="76518" y="99160"/>
                </a:lnTo>
                <a:lnTo>
                  <a:pt x="134445" y="90626"/>
                </a:lnTo>
                <a:lnTo>
                  <a:pt x="181555" y="85070"/>
                </a:lnTo>
                <a:lnTo>
                  <a:pt x="235252" y="79629"/>
                </a:lnTo>
                <a:lnTo>
                  <a:pt x="295361" y="74309"/>
                </a:lnTo>
                <a:lnTo>
                  <a:pt x="361704" y="69117"/>
                </a:lnTo>
                <a:lnTo>
                  <a:pt x="434107" y="64059"/>
                </a:lnTo>
                <a:lnTo>
                  <a:pt x="472525" y="61583"/>
                </a:lnTo>
                <a:lnTo>
                  <a:pt x="512391" y="59143"/>
                </a:lnTo>
                <a:lnTo>
                  <a:pt x="553684" y="56739"/>
                </a:lnTo>
                <a:lnTo>
                  <a:pt x="596382" y="54373"/>
                </a:lnTo>
                <a:lnTo>
                  <a:pt x="640461" y="52046"/>
                </a:lnTo>
                <a:lnTo>
                  <a:pt x="685902" y="49758"/>
                </a:lnTo>
                <a:lnTo>
                  <a:pt x="732680" y="47511"/>
                </a:lnTo>
                <a:lnTo>
                  <a:pt x="780775" y="45304"/>
                </a:lnTo>
                <a:lnTo>
                  <a:pt x="830164" y="43139"/>
                </a:lnTo>
                <a:lnTo>
                  <a:pt x="880826" y="41017"/>
                </a:lnTo>
                <a:lnTo>
                  <a:pt x="932737" y="38938"/>
                </a:lnTo>
                <a:lnTo>
                  <a:pt x="985877" y="36904"/>
                </a:lnTo>
                <a:lnTo>
                  <a:pt x="1040222" y="34915"/>
                </a:lnTo>
                <a:lnTo>
                  <a:pt x="1095752" y="32972"/>
                </a:lnTo>
                <a:lnTo>
                  <a:pt x="1152444" y="31075"/>
                </a:lnTo>
                <a:lnTo>
                  <a:pt x="1210276" y="29227"/>
                </a:lnTo>
                <a:lnTo>
                  <a:pt x="1269225" y="27426"/>
                </a:lnTo>
                <a:lnTo>
                  <a:pt x="1329271" y="25675"/>
                </a:lnTo>
                <a:lnTo>
                  <a:pt x="1390390" y="23974"/>
                </a:lnTo>
                <a:lnTo>
                  <a:pt x="1452562" y="22324"/>
                </a:lnTo>
                <a:lnTo>
                  <a:pt x="1515763" y="20726"/>
                </a:lnTo>
                <a:lnTo>
                  <a:pt x="1579971" y="19180"/>
                </a:lnTo>
                <a:lnTo>
                  <a:pt x="1645166" y="17688"/>
                </a:lnTo>
                <a:lnTo>
                  <a:pt x="1711324" y="16250"/>
                </a:lnTo>
                <a:lnTo>
                  <a:pt x="1778424" y="14867"/>
                </a:lnTo>
                <a:lnTo>
                  <a:pt x="1846443" y="13539"/>
                </a:lnTo>
                <a:lnTo>
                  <a:pt x="1915360" y="12269"/>
                </a:lnTo>
                <a:lnTo>
                  <a:pt x="1985152" y="11056"/>
                </a:lnTo>
                <a:lnTo>
                  <a:pt x="2055798" y="9901"/>
                </a:lnTo>
                <a:lnTo>
                  <a:pt x="2127275" y="8806"/>
                </a:lnTo>
                <a:lnTo>
                  <a:pt x="2199561" y="7770"/>
                </a:lnTo>
                <a:lnTo>
                  <a:pt x="2272635" y="6796"/>
                </a:lnTo>
                <a:lnTo>
                  <a:pt x="2346474" y="5883"/>
                </a:lnTo>
                <a:lnTo>
                  <a:pt x="2421056" y="5032"/>
                </a:lnTo>
                <a:lnTo>
                  <a:pt x="2496360" y="4245"/>
                </a:lnTo>
                <a:lnTo>
                  <a:pt x="2572363" y="3522"/>
                </a:lnTo>
                <a:lnTo>
                  <a:pt x="2649042" y="2864"/>
                </a:lnTo>
                <a:lnTo>
                  <a:pt x="2726377" y="2272"/>
                </a:lnTo>
                <a:lnTo>
                  <a:pt x="2804345" y="1746"/>
                </a:lnTo>
                <a:lnTo>
                  <a:pt x="2882924" y="1287"/>
                </a:lnTo>
                <a:lnTo>
                  <a:pt x="2962092" y="897"/>
                </a:lnTo>
                <a:lnTo>
                  <a:pt x="3041827" y="576"/>
                </a:lnTo>
                <a:lnTo>
                  <a:pt x="3122107" y="325"/>
                </a:lnTo>
                <a:lnTo>
                  <a:pt x="3202909" y="145"/>
                </a:lnTo>
                <a:lnTo>
                  <a:pt x="3284213" y="36"/>
                </a:lnTo>
                <a:lnTo>
                  <a:pt x="3365995" y="0"/>
                </a:lnTo>
                <a:lnTo>
                  <a:pt x="3447777" y="36"/>
                </a:lnTo>
                <a:lnTo>
                  <a:pt x="3529081" y="145"/>
                </a:lnTo>
                <a:lnTo>
                  <a:pt x="3609884" y="325"/>
                </a:lnTo>
                <a:lnTo>
                  <a:pt x="3690165" y="576"/>
                </a:lnTo>
                <a:lnTo>
                  <a:pt x="3769900" y="897"/>
                </a:lnTo>
                <a:lnTo>
                  <a:pt x="3849068" y="1287"/>
                </a:lnTo>
                <a:lnTo>
                  <a:pt x="3927648" y="1746"/>
                </a:lnTo>
                <a:lnTo>
                  <a:pt x="4005616" y="2272"/>
                </a:lnTo>
                <a:lnTo>
                  <a:pt x="4082952" y="2864"/>
                </a:lnTo>
                <a:lnTo>
                  <a:pt x="4159632" y="3522"/>
                </a:lnTo>
                <a:lnTo>
                  <a:pt x="4235635" y="4245"/>
                </a:lnTo>
                <a:lnTo>
                  <a:pt x="4310939" y="5032"/>
                </a:lnTo>
                <a:lnTo>
                  <a:pt x="4385522" y="5883"/>
                </a:lnTo>
                <a:lnTo>
                  <a:pt x="4459361" y="6796"/>
                </a:lnTo>
                <a:lnTo>
                  <a:pt x="4532435" y="7770"/>
                </a:lnTo>
                <a:lnTo>
                  <a:pt x="4604722" y="8806"/>
                </a:lnTo>
                <a:lnTo>
                  <a:pt x="4676199" y="9901"/>
                </a:lnTo>
                <a:lnTo>
                  <a:pt x="4746845" y="11056"/>
                </a:lnTo>
                <a:lnTo>
                  <a:pt x="4816638" y="12269"/>
                </a:lnTo>
                <a:lnTo>
                  <a:pt x="4885555" y="13539"/>
                </a:lnTo>
                <a:lnTo>
                  <a:pt x="4953575" y="14867"/>
                </a:lnTo>
                <a:lnTo>
                  <a:pt x="5020674" y="16250"/>
                </a:lnTo>
                <a:lnTo>
                  <a:pt x="5086833" y="17688"/>
                </a:lnTo>
                <a:lnTo>
                  <a:pt x="5152027" y="19180"/>
                </a:lnTo>
                <a:lnTo>
                  <a:pt x="5216236" y="20726"/>
                </a:lnTo>
                <a:lnTo>
                  <a:pt x="5279438" y="22324"/>
                </a:lnTo>
                <a:lnTo>
                  <a:pt x="5341609" y="23974"/>
                </a:lnTo>
                <a:lnTo>
                  <a:pt x="5402729" y="25675"/>
                </a:lnTo>
                <a:lnTo>
                  <a:pt x="5462774" y="27426"/>
                </a:lnTo>
                <a:lnTo>
                  <a:pt x="5521724" y="29227"/>
                </a:lnTo>
                <a:lnTo>
                  <a:pt x="5579556" y="31075"/>
                </a:lnTo>
                <a:lnTo>
                  <a:pt x="5636248" y="32972"/>
                </a:lnTo>
                <a:lnTo>
                  <a:pt x="5691778" y="34915"/>
                </a:lnTo>
                <a:lnTo>
                  <a:pt x="5746124" y="36904"/>
                </a:lnTo>
                <a:lnTo>
                  <a:pt x="5799264" y="38938"/>
                </a:lnTo>
                <a:lnTo>
                  <a:pt x="5851175" y="41017"/>
                </a:lnTo>
                <a:lnTo>
                  <a:pt x="5901837" y="43139"/>
                </a:lnTo>
                <a:lnTo>
                  <a:pt x="5951226" y="45304"/>
                </a:lnTo>
                <a:lnTo>
                  <a:pt x="5999321" y="47511"/>
                </a:lnTo>
                <a:lnTo>
                  <a:pt x="6046100" y="49758"/>
                </a:lnTo>
                <a:lnTo>
                  <a:pt x="6091540" y="52046"/>
                </a:lnTo>
                <a:lnTo>
                  <a:pt x="6135620" y="54373"/>
                </a:lnTo>
                <a:lnTo>
                  <a:pt x="6178318" y="56739"/>
                </a:lnTo>
                <a:lnTo>
                  <a:pt x="6219611" y="59143"/>
                </a:lnTo>
                <a:lnTo>
                  <a:pt x="6259477" y="61583"/>
                </a:lnTo>
                <a:lnTo>
                  <a:pt x="6297895" y="64059"/>
                </a:lnTo>
                <a:lnTo>
                  <a:pt x="6370298" y="69117"/>
                </a:lnTo>
                <a:lnTo>
                  <a:pt x="6436641" y="74309"/>
                </a:lnTo>
                <a:lnTo>
                  <a:pt x="6496750" y="79629"/>
                </a:lnTo>
                <a:lnTo>
                  <a:pt x="6550447" y="85070"/>
                </a:lnTo>
                <a:lnTo>
                  <a:pt x="6597557" y="90626"/>
                </a:lnTo>
                <a:lnTo>
                  <a:pt x="6637903" y="96290"/>
                </a:lnTo>
                <a:lnTo>
                  <a:pt x="6685354" y="104973"/>
                </a:lnTo>
                <a:lnTo>
                  <a:pt x="6723302" y="116867"/>
                </a:lnTo>
                <a:lnTo>
                  <a:pt x="6732003" y="125996"/>
                </a:lnTo>
                <a:lnTo>
                  <a:pt x="6731029" y="129057"/>
                </a:lnTo>
                <a:lnTo>
                  <a:pt x="6685354" y="147019"/>
                </a:lnTo>
                <a:lnTo>
                  <a:pt x="6637903" y="155703"/>
                </a:lnTo>
                <a:lnTo>
                  <a:pt x="6597557" y="161366"/>
                </a:lnTo>
                <a:lnTo>
                  <a:pt x="6550447" y="166922"/>
                </a:lnTo>
                <a:lnTo>
                  <a:pt x="6496750" y="172363"/>
                </a:lnTo>
                <a:lnTo>
                  <a:pt x="6436641" y="177683"/>
                </a:lnTo>
                <a:lnTo>
                  <a:pt x="6370298" y="182875"/>
                </a:lnTo>
                <a:lnTo>
                  <a:pt x="6297895" y="187933"/>
                </a:lnTo>
                <a:lnTo>
                  <a:pt x="6259477" y="190409"/>
                </a:lnTo>
                <a:lnTo>
                  <a:pt x="6219611" y="192850"/>
                </a:lnTo>
                <a:lnTo>
                  <a:pt x="6178318" y="195253"/>
                </a:lnTo>
                <a:lnTo>
                  <a:pt x="6135620" y="197619"/>
                </a:lnTo>
                <a:lnTo>
                  <a:pt x="6091540" y="199946"/>
                </a:lnTo>
                <a:lnTo>
                  <a:pt x="6046100" y="202234"/>
                </a:lnTo>
                <a:lnTo>
                  <a:pt x="5999321" y="204482"/>
                </a:lnTo>
                <a:lnTo>
                  <a:pt x="5951226" y="206688"/>
                </a:lnTo>
                <a:lnTo>
                  <a:pt x="5901837" y="208853"/>
                </a:lnTo>
                <a:lnTo>
                  <a:pt x="5851175" y="210975"/>
                </a:lnTo>
                <a:lnTo>
                  <a:pt x="5799264" y="213054"/>
                </a:lnTo>
                <a:lnTo>
                  <a:pt x="5746124" y="215088"/>
                </a:lnTo>
                <a:lnTo>
                  <a:pt x="5691778" y="217077"/>
                </a:lnTo>
                <a:lnTo>
                  <a:pt x="5636248" y="219021"/>
                </a:lnTo>
                <a:lnTo>
                  <a:pt x="5579556" y="220917"/>
                </a:lnTo>
                <a:lnTo>
                  <a:pt x="5521724" y="222766"/>
                </a:lnTo>
                <a:lnTo>
                  <a:pt x="5462774" y="224566"/>
                </a:lnTo>
                <a:lnTo>
                  <a:pt x="5402729" y="226317"/>
                </a:lnTo>
                <a:lnTo>
                  <a:pt x="5341609" y="228018"/>
                </a:lnTo>
                <a:lnTo>
                  <a:pt x="5279438" y="229668"/>
                </a:lnTo>
                <a:lnTo>
                  <a:pt x="5216236" y="231267"/>
                </a:lnTo>
                <a:lnTo>
                  <a:pt x="5152027" y="232812"/>
                </a:lnTo>
                <a:lnTo>
                  <a:pt x="5086833" y="234305"/>
                </a:lnTo>
                <a:lnTo>
                  <a:pt x="5020674" y="235743"/>
                </a:lnTo>
                <a:lnTo>
                  <a:pt x="4953575" y="237126"/>
                </a:lnTo>
                <a:lnTo>
                  <a:pt x="4885555" y="238453"/>
                </a:lnTo>
                <a:lnTo>
                  <a:pt x="4816638" y="239723"/>
                </a:lnTo>
                <a:lnTo>
                  <a:pt x="4746845" y="240936"/>
                </a:lnTo>
                <a:lnTo>
                  <a:pt x="4676199" y="242091"/>
                </a:lnTo>
                <a:lnTo>
                  <a:pt x="4604722" y="243187"/>
                </a:lnTo>
                <a:lnTo>
                  <a:pt x="4532435" y="244222"/>
                </a:lnTo>
                <a:lnTo>
                  <a:pt x="4459361" y="245197"/>
                </a:lnTo>
                <a:lnTo>
                  <a:pt x="4385522" y="246110"/>
                </a:lnTo>
                <a:lnTo>
                  <a:pt x="4310939" y="246960"/>
                </a:lnTo>
                <a:lnTo>
                  <a:pt x="4235635" y="247747"/>
                </a:lnTo>
                <a:lnTo>
                  <a:pt x="4159632" y="248470"/>
                </a:lnTo>
                <a:lnTo>
                  <a:pt x="4082952" y="249129"/>
                </a:lnTo>
                <a:lnTo>
                  <a:pt x="4005616" y="249721"/>
                </a:lnTo>
                <a:lnTo>
                  <a:pt x="3927648" y="250247"/>
                </a:lnTo>
                <a:lnTo>
                  <a:pt x="3849068" y="250705"/>
                </a:lnTo>
                <a:lnTo>
                  <a:pt x="3769900" y="251095"/>
                </a:lnTo>
                <a:lnTo>
                  <a:pt x="3690165" y="251416"/>
                </a:lnTo>
                <a:lnTo>
                  <a:pt x="3609884" y="251667"/>
                </a:lnTo>
                <a:lnTo>
                  <a:pt x="3529081" y="251848"/>
                </a:lnTo>
                <a:lnTo>
                  <a:pt x="3447777" y="251956"/>
                </a:lnTo>
                <a:lnTo>
                  <a:pt x="3365995" y="251993"/>
                </a:lnTo>
                <a:lnTo>
                  <a:pt x="3284213" y="251956"/>
                </a:lnTo>
                <a:lnTo>
                  <a:pt x="3202909" y="251848"/>
                </a:lnTo>
                <a:lnTo>
                  <a:pt x="3122107" y="251667"/>
                </a:lnTo>
                <a:lnTo>
                  <a:pt x="3041827" y="251416"/>
                </a:lnTo>
                <a:lnTo>
                  <a:pt x="2962092" y="251095"/>
                </a:lnTo>
                <a:lnTo>
                  <a:pt x="2882924" y="250705"/>
                </a:lnTo>
                <a:lnTo>
                  <a:pt x="2804345" y="250247"/>
                </a:lnTo>
                <a:lnTo>
                  <a:pt x="2726377" y="249721"/>
                </a:lnTo>
                <a:lnTo>
                  <a:pt x="2649042" y="249129"/>
                </a:lnTo>
                <a:lnTo>
                  <a:pt x="2572363" y="248470"/>
                </a:lnTo>
                <a:lnTo>
                  <a:pt x="2496360" y="247747"/>
                </a:lnTo>
                <a:lnTo>
                  <a:pt x="2421056" y="246960"/>
                </a:lnTo>
                <a:lnTo>
                  <a:pt x="2346474" y="246110"/>
                </a:lnTo>
                <a:lnTo>
                  <a:pt x="2272635" y="245197"/>
                </a:lnTo>
                <a:lnTo>
                  <a:pt x="2199561" y="244222"/>
                </a:lnTo>
                <a:lnTo>
                  <a:pt x="2127275" y="243187"/>
                </a:lnTo>
                <a:lnTo>
                  <a:pt x="2055798" y="242091"/>
                </a:lnTo>
                <a:lnTo>
                  <a:pt x="1985152" y="240936"/>
                </a:lnTo>
                <a:lnTo>
                  <a:pt x="1915360" y="239723"/>
                </a:lnTo>
                <a:lnTo>
                  <a:pt x="1846443" y="238453"/>
                </a:lnTo>
                <a:lnTo>
                  <a:pt x="1778424" y="237126"/>
                </a:lnTo>
                <a:lnTo>
                  <a:pt x="1711324" y="235743"/>
                </a:lnTo>
                <a:lnTo>
                  <a:pt x="1645166" y="234305"/>
                </a:lnTo>
                <a:lnTo>
                  <a:pt x="1579971" y="232812"/>
                </a:lnTo>
                <a:lnTo>
                  <a:pt x="1515763" y="231267"/>
                </a:lnTo>
                <a:lnTo>
                  <a:pt x="1452562" y="229668"/>
                </a:lnTo>
                <a:lnTo>
                  <a:pt x="1390390" y="228018"/>
                </a:lnTo>
                <a:lnTo>
                  <a:pt x="1329271" y="226317"/>
                </a:lnTo>
                <a:lnTo>
                  <a:pt x="1269225" y="224566"/>
                </a:lnTo>
                <a:lnTo>
                  <a:pt x="1210276" y="222766"/>
                </a:lnTo>
                <a:lnTo>
                  <a:pt x="1152444" y="220917"/>
                </a:lnTo>
                <a:lnTo>
                  <a:pt x="1095752" y="219021"/>
                </a:lnTo>
                <a:lnTo>
                  <a:pt x="1040222" y="217077"/>
                </a:lnTo>
                <a:lnTo>
                  <a:pt x="985877" y="215088"/>
                </a:lnTo>
                <a:lnTo>
                  <a:pt x="932737" y="213054"/>
                </a:lnTo>
                <a:lnTo>
                  <a:pt x="880826" y="210975"/>
                </a:lnTo>
                <a:lnTo>
                  <a:pt x="830164" y="208853"/>
                </a:lnTo>
                <a:lnTo>
                  <a:pt x="780775" y="206688"/>
                </a:lnTo>
                <a:lnTo>
                  <a:pt x="732680" y="204482"/>
                </a:lnTo>
                <a:lnTo>
                  <a:pt x="685902" y="202234"/>
                </a:lnTo>
                <a:lnTo>
                  <a:pt x="640461" y="199946"/>
                </a:lnTo>
                <a:lnTo>
                  <a:pt x="596382" y="197619"/>
                </a:lnTo>
                <a:lnTo>
                  <a:pt x="553684" y="195253"/>
                </a:lnTo>
                <a:lnTo>
                  <a:pt x="512391" y="192850"/>
                </a:lnTo>
                <a:lnTo>
                  <a:pt x="472525" y="190409"/>
                </a:lnTo>
                <a:lnTo>
                  <a:pt x="434107" y="187933"/>
                </a:lnTo>
                <a:lnTo>
                  <a:pt x="361704" y="182875"/>
                </a:lnTo>
                <a:lnTo>
                  <a:pt x="295361" y="177683"/>
                </a:lnTo>
                <a:lnTo>
                  <a:pt x="235252" y="172363"/>
                </a:lnTo>
                <a:lnTo>
                  <a:pt x="181555" y="166922"/>
                </a:lnTo>
                <a:lnTo>
                  <a:pt x="134445" y="161366"/>
                </a:lnTo>
                <a:lnTo>
                  <a:pt x="94099" y="155703"/>
                </a:lnTo>
                <a:lnTo>
                  <a:pt x="46648" y="147019"/>
                </a:lnTo>
                <a:lnTo>
                  <a:pt x="8700" y="135125"/>
                </a:lnTo>
                <a:lnTo>
                  <a:pt x="0" y="12599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2895600" y="4191000"/>
            <a:ext cx="10077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>
                <a:latin typeface="Times New Roman"/>
                <a:cs typeface="Times New Roman"/>
              </a:rPr>
              <a:t>22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66800" y="4191000"/>
            <a:ext cx="9315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>
                <a:latin typeface="Times New Roman"/>
                <a:cs typeface="Times New Roman"/>
              </a:rPr>
              <a:t>21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lang="ru-RU" sz="1100" spc="-5" dirty="0">
                <a:latin typeface="Times New Roman"/>
                <a:cs typeface="Times New Roman"/>
              </a:rPr>
              <a:t>Оценка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29200" y="4191000"/>
            <a:ext cx="103517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>
                <a:latin typeface="Times New Roman"/>
                <a:cs typeface="Times New Roman"/>
              </a:rPr>
              <a:t>23 г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86600" y="4191000"/>
            <a:ext cx="10077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202</a:t>
            </a:r>
            <a:r>
              <a:rPr lang="ru-RU" sz="1100" dirty="0">
                <a:latin typeface="Times New Roman"/>
                <a:cs typeface="Times New Roman"/>
              </a:rPr>
              <a:t>4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583168" y="3186683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4003686628"/>
              </p:ext>
            </p:extLst>
          </p:nvPr>
        </p:nvGraphicFramePr>
        <p:xfrm>
          <a:off x="2438400" y="2209800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3" name="Диаграмма 122"/>
          <p:cNvGraphicFramePr/>
          <p:nvPr>
            <p:extLst>
              <p:ext uri="{D42A27DB-BD31-4B8C-83A1-F6EECF244321}">
                <p14:modId xmlns:p14="http://schemas.microsoft.com/office/powerpoint/2010/main" val="1155701666"/>
              </p:ext>
            </p:extLst>
          </p:nvPr>
        </p:nvGraphicFramePr>
        <p:xfrm>
          <a:off x="4495800" y="2209800"/>
          <a:ext cx="2057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4" name="Диаграмма 123"/>
          <p:cNvGraphicFramePr/>
          <p:nvPr>
            <p:extLst>
              <p:ext uri="{D42A27DB-BD31-4B8C-83A1-F6EECF244321}">
                <p14:modId xmlns:p14="http://schemas.microsoft.com/office/powerpoint/2010/main" val="2448132770"/>
              </p:ext>
            </p:extLst>
          </p:nvPr>
        </p:nvGraphicFramePr>
        <p:xfrm>
          <a:off x="6477000" y="2133600"/>
          <a:ext cx="2286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2414629935"/>
              </p:ext>
            </p:extLst>
          </p:nvPr>
        </p:nvGraphicFramePr>
        <p:xfrm>
          <a:off x="254313" y="2228750"/>
          <a:ext cx="8532000" cy="41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363399882"/>
              </p:ext>
            </p:extLst>
          </p:nvPr>
        </p:nvGraphicFramePr>
        <p:xfrm>
          <a:off x="2618232" y="2297594"/>
          <a:ext cx="1944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2301872471"/>
              </p:ext>
            </p:extLst>
          </p:nvPr>
        </p:nvGraphicFramePr>
        <p:xfrm>
          <a:off x="4571998" y="2297594"/>
          <a:ext cx="1944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3586749294"/>
              </p:ext>
            </p:extLst>
          </p:nvPr>
        </p:nvGraphicFramePr>
        <p:xfrm>
          <a:off x="6525766" y="2257419"/>
          <a:ext cx="1944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0" name="object 52"/>
          <p:cNvSpPr txBox="1"/>
          <p:nvPr/>
        </p:nvSpPr>
        <p:spPr>
          <a:xfrm>
            <a:off x="1905000" y="1524000"/>
            <a:ext cx="56388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Arial"/>
                <a:cs typeface="Arial"/>
              </a:rPr>
              <a:t>Структура </a:t>
            </a:r>
            <a:r>
              <a:rPr sz="1400" b="1" spc="-5" dirty="0">
                <a:latin typeface="Arial"/>
                <a:cs typeface="Arial"/>
              </a:rPr>
              <a:t>доходов бюджета </a:t>
            </a:r>
            <a:r>
              <a:rPr sz="1400" b="1" dirty="0">
                <a:latin typeface="Arial"/>
                <a:cs typeface="Arial"/>
              </a:rPr>
              <a:t>в </a:t>
            </a:r>
            <a:r>
              <a:rPr sz="1400" b="1" spc="-5" dirty="0">
                <a:latin typeface="Arial"/>
                <a:cs typeface="Arial"/>
              </a:rPr>
              <a:t>20</a:t>
            </a:r>
            <a:r>
              <a:rPr lang="ru-RU" sz="1400" b="1" spc="-5" dirty="0">
                <a:latin typeface="Arial"/>
                <a:cs typeface="Arial"/>
              </a:rPr>
              <a:t>21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– </a:t>
            </a:r>
            <a:r>
              <a:rPr sz="1400" b="1" spc="-5" dirty="0">
                <a:latin typeface="Arial"/>
                <a:cs typeface="Arial"/>
              </a:rPr>
              <a:t>202</a:t>
            </a:r>
            <a:r>
              <a:rPr lang="ru-RU" sz="1400" b="1" spc="-5" dirty="0">
                <a:latin typeface="Arial"/>
                <a:cs typeface="Arial"/>
              </a:rPr>
              <a:t>4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5" dirty="0" err="1">
                <a:latin typeface="Arial"/>
                <a:cs typeface="Arial"/>
              </a:rPr>
              <a:t>годах</a:t>
            </a:r>
            <a:r>
              <a:rPr sz="1400" b="1" spc="-5" dirty="0">
                <a:latin typeface="Arial"/>
                <a:cs typeface="Arial"/>
              </a:rPr>
              <a:t>,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%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812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041278" y="149299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9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2233703" y="167495"/>
            <a:ext cx="52520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Безвозмездные поступления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22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4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тыс.</a:t>
            </a:r>
            <a:r>
              <a:rPr sz="1800" b="1" spc="-6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руб.</a:t>
            </a:r>
            <a:endParaRPr sz="1800" dirty="0">
              <a:latin typeface="Bookman Old Style"/>
              <a:cs typeface="Bookman Old Styl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19452" y="149301"/>
            <a:ext cx="924546" cy="850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150170"/>
              </p:ext>
            </p:extLst>
          </p:nvPr>
        </p:nvGraphicFramePr>
        <p:xfrm>
          <a:off x="263650" y="1334466"/>
          <a:ext cx="8575548" cy="3746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0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40599231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501033481"/>
                    </a:ext>
                  </a:extLst>
                </a:gridCol>
                <a:gridCol w="647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3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73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36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73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36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2326">
                <a:tc rowSpan="3"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Показатель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2700" marR="408305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ru-RU" sz="800" b="1" kern="1200" spc="-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Исполнено</a:t>
                      </a:r>
                    </a:p>
                    <a:p>
                      <a:pPr marL="12700" marR="408305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ru-RU" sz="800" b="1" kern="1200" spc="-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2020 год</a:t>
                      </a:r>
                      <a:endParaRPr sz="800" b="1" kern="1200" spc="-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0" marR="38798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5" dirty="0">
                          <a:latin typeface="Arial"/>
                          <a:cs typeface="Arial"/>
                        </a:rPr>
                        <a:t>Оценка</a:t>
                      </a:r>
                    </a:p>
                    <a:p>
                      <a:pPr marL="0" marR="38798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5" dirty="0">
                          <a:latin typeface="Arial"/>
                          <a:cs typeface="Arial"/>
                        </a:rPr>
                        <a:t>2021 год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417195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40830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417195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b="1" dirty="0">
                          <a:latin typeface="Arial"/>
                          <a:cs typeface="Arial"/>
                        </a:rPr>
                        <a:t>2022 год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b="1" dirty="0">
                          <a:latin typeface="Arial"/>
                          <a:cs typeface="Arial"/>
                        </a:rPr>
                        <a:t>2023 год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b="1" baseline="0">
                          <a:latin typeface="Arial"/>
                          <a:cs typeface="Arial"/>
                        </a:rPr>
                        <a:t>2024 год</a:t>
                      </a:r>
                      <a:endParaRPr sz="800" b="1" baseline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927438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R="15748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spc="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мма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объему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R="15748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spc="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мма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объему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сумма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объему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сумма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объему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сумма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объему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35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Безвозмездные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поступления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всего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208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15 043,9</a:t>
                      </a:r>
                      <a:endParaRPr sz="105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99,9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11 518,3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9 287,1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7 247,6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7 260,5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81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том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числе: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228">
                <a:tc>
                  <a:txBody>
                    <a:bodyPr/>
                    <a:lstStyle/>
                    <a:p>
                      <a:pPr marL="97155" marR="1098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Безвозмездные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поступления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от 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других бюджетов бюджетной системы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Российской</a:t>
                      </a:r>
                      <a:r>
                        <a:rPr sz="9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Федерации,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том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числе: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2080" indent="179388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15 067,7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11 518,3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9 287,1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7 247,6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7 260,5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81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Дотации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3271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7 487,9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885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49,7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7 250,2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8 039,3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88595" indent="179388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86,5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7 001,1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7 005,6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12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Субсидии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644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6 815,0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45,2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2 304,4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581,1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72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Субвенции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9748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225,9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1,5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232,4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238,9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20345" indent="179388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246,5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254,9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6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Иные межбюджетные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трансферты,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538,9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1 727,3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427,8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8">
                <a:tc>
                  <a:txBody>
                    <a:bodyPr/>
                    <a:lstStyle/>
                    <a:p>
                      <a:pPr marL="1016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Возврат остатков прошлых лет</a:t>
                      </a:r>
                    </a:p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-23,8</a:t>
                      </a: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07441" y="450956"/>
            <a:ext cx="740219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000000"/>
                </a:solidFill>
              </a:rPr>
              <a:t>Уважаемые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жители</a:t>
            </a:r>
            <a:endParaRPr sz="2500" dirty="0"/>
          </a:p>
          <a:p>
            <a:pPr algn="ctr">
              <a:lnSpc>
                <a:spcPct val="100000"/>
              </a:lnSpc>
            </a:pPr>
            <a:r>
              <a:rPr lang="ru-RU" sz="2500" spc="-5" dirty="0">
                <a:solidFill>
                  <a:srgbClr val="000000"/>
                </a:solidFill>
              </a:rPr>
              <a:t>Китовского</a:t>
            </a:r>
            <a:r>
              <a:rPr sz="2500" spc="-5" dirty="0">
                <a:solidFill>
                  <a:srgbClr val="000000"/>
                </a:solidFill>
              </a:rPr>
              <a:t> сельского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поселения!</a:t>
            </a:r>
            <a:endParaRPr sz="2500" dirty="0"/>
          </a:p>
        </p:txBody>
      </p:sp>
      <p:sp>
        <p:nvSpPr>
          <p:cNvPr id="12" name="object 12"/>
          <p:cNvSpPr/>
          <p:nvPr/>
        </p:nvSpPr>
        <p:spPr>
          <a:xfrm>
            <a:off x="428599" y="1500174"/>
            <a:ext cx="8358505" cy="4709160"/>
          </a:xfrm>
          <a:custGeom>
            <a:avLst/>
            <a:gdLst/>
            <a:ahLst/>
            <a:cxnLst/>
            <a:rect l="l" t="t" r="r" b="b"/>
            <a:pathLst>
              <a:path w="8358505" h="4709160">
                <a:moveTo>
                  <a:pt x="0" y="0"/>
                </a:moveTo>
                <a:lnTo>
                  <a:pt x="8358251" y="0"/>
                </a:lnTo>
                <a:lnTo>
                  <a:pt x="8358251" y="4708982"/>
                </a:lnTo>
                <a:lnTo>
                  <a:pt x="0" y="47089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7910350" y="0"/>
            <a:ext cx="1233649" cy="154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507335" y="1528622"/>
            <a:ext cx="8202295" cy="5116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472440" algn="just">
              <a:lnSpc>
                <a:spcPct val="100000"/>
              </a:lnSpc>
              <a:spcBef>
                <a:spcPts val="100"/>
              </a:spcBef>
            </a:pP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Предлагаем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Вашему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вниманию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граждан»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проекту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spc="-20" dirty="0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5" dirty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22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настоящее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обеспечение открытости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прозрачности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бюджетного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процесса 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ключевых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направлений деятельности органов местного  самоуправления.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того,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житель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мог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получить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информацию о 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1600" spc="-15" dirty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22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годов,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текст проекта решения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3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размещен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официальном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сайте </a:t>
            </a:r>
            <a:r>
              <a:rPr lang="en-US" sz="1600" spc="-1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http://kitovo.ru/byudzhet.html</a:t>
            </a:r>
            <a:r>
              <a:rPr lang="ru-RU" sz="1600" spc="-1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постарались доступно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отразить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22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годов. Граждане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налогоплательщики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потребители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услуг должны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уверены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том, что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используются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эффективно, приносят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конкретные </a:t>
            </a:r>
            <a:r>
              <a:rPr sz="1600" spc="-30" dirty="0">
                <a:latin typeface="Times New Roman" pitchFamily="18" charset="0"/>
                <a:cs typeface="Times New Roman" pitchFamily="18" charset="0"/>
              </a:rPr>
              <a:t>результаты,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целом,  так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для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каждой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семьи,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каждого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человека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Надеемся,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информация,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представленная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информативной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компактной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форме,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позволит вам углубить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свои знания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основы для активного участия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бюджетном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сельского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поселения.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715" indent="525780" algn="just">
              <a:lnSpc>
                <a:spcPct val="100000"/>
              </a:lnSpc>
            </a:pPr>
            <a:r>
              <a:rPr sz="1600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граждан»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нацелен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получение обратной связи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граждан,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которым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интересны современные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финансов в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Китовском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сельском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поселении.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3189">
              <a:lnSpc>
                <a:spcPct val="100000"/>
              </a:lnSpc>
              <a:spcBef>
                <a:spcPts val="1400"/>
              </a:spcBef>
              <a:tabLst>
                <a:tab pos="6540500" algn="l"/>
              </a:tabLst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уважением,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	</a:t>
            </a: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А.С. Сорокина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2616658012"/>
              </p:ext>
            </p:extLst>
          </p:nvPr>
        </p:nvGraphicFramePr>
        <p:xfrm>
          <a:off x="288000" y="2268000"/>
          <a:ext cx="85320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27241" y="168986"/>
            <a:ext cx="1015247" cy="827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600200" y="205740"/>
            <a:ext cx="6172200" cy="1220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Безвозмездные поступления бюджета  Китовского сельского поселения 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2022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2024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  <a:endParaRPr lang="ru-RU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7800" y="1295400"/>
            <a:ext cx="6718794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447800" y="1295400"/>
            <a:ext cx="6732270" cy="762000"/>
          </a:xfrm>
          <a:custGeom>
            <a:avLst/>
            <a:gdLst/>
            <a:ahLst/>
            <a:cxnLst/>
            <a:rect l="l" t="t" r="r" b="b"/>
            <a:pathLst>
              <a:path w="6732270" h="252095">
                <a:moveTo>
                  <a:pt x="0" y="125996"/>
                </a:moveTo>
                <a:lnTo>
                  <a:pt x="34404" y="107914"/>
                </a:lnTo>
                <a:lnTo>
                  <a:pt x="76518" y="99160"/>
                </a:lnTo>
                <a:lnTo>
                  <a:pt x="134445" y="90626"/>
                </a:lnTo>
                <a:lnTo>
                  <a:pt x="181555" y="85070"/>
                </a:lnTo>
                <a:lnTo>
                  <a:pt x="235252" y="79629"/>
                </a:lnTo>
                <a:lnTo>
                  <a:pt x="295361" y="74309"/>
                </a:lnTo>
                <a:lnTo>
                  <a:pt x="361704" y="69117"/>
                </a:lnTo>
                <a:lnTo>
                  <a:pt x="434107" y="64059"/>
                </a:lnTo>
                <a:lnTo>
                  <a:pt x="472525" y="61583"/>
                </a:lnTo>
                <a:lnTo>
                  <a:pt x="512391" y="59143"/>
                </a:lnTo>
                <a:lnTo>
                  <a:pt x="553684" y="56739"/>
                </a:lnTo>
                <a:lnTo>
                  <a:pt x="596382" y="54373"/>
                </a:lnTo>
                <a:lnTo>
                  <a:pt x="640461" y="52046"/>
                </a:lnTo>
                <a:lnTo>
                  <a:pt x="685902" y="49758"/>
                </a:lnTo>
                <a:lnTo>
                  <a:pt x="732680" y="47511"/>
                </a:lnTo>
                <a:lnTo>
                  <a:pt x="780775" y="45304"/>
                </a:lnTo>
                <a:lnTo>
                  <a:pt x="830164" y="43139"/>
                </a:lnTo>
                <a:lnTo>
                  <a:pt x="880826" y="41017"/>
                </a:lnTo>
                <a:lnTo>
                  <a:pt x="932737" y="38938"/>
                </a:lnTo>
                <a:lnTo>
                  <a:pt x="985877" y="36904"/>
                </a:lnTo>
                <a:lnTo>
                  <a:pt x="1040222" y="34915"/>
                </a:lnTo>
                <a:lnTo>
                  <a:pt x="1095752" y="32972"/>
                </a:lnTo>
                <a:lnTo>
                  <a:pt x="1152444" y="31075"/>
                </a:lnTo>
                <a:lnTo>
                  <a:pt x="1210276" y="29227"/>
                </a:lnTo>
                <a:lnTo>
                  <a:pt x="1269225" y="27426"/>
                </a:lnTo>
                <a:lnTo>
                  <a:pt x="1329271" y="25675"/>
                </a:lnTo>
                <a:lnTo>
                  <a:pt x="1390390" y="23974"/>
                </a:lnTo>
                <a:lnTo>
                  <a:pt x="1452562" y="22324"/>
                </a:lnTo>
                <a:lnTo>
                  <a:pt x="1515763" y="20726"/>
                </a:lnTo>
                <a:lnTo>
                  <a:pt x="1579971" y="19180"/>
                </a:lnTo>
                <a:lnTo>
                  <a:pt x="1645166" y="17688"/>
                </a:lnTo>
                <a:lnTo>
                  <a:pt x="1711324" y="16250"/>
                </a:lnTo>
                <a:lnTo>
                  <a:pt x="1778424" y="14867"/>
                </a:lnTo>
                <a:lnTo>
                  <a:pt x="1846443" y="13539"/>
                </a:lnTo>
                <a:lnTo>
                  <a:pt x="1915360" y="12269"/>
                </a:lnTo>
                <a:lnTo>
                  <a:pt x="1985152" y="11056"/>
                </a:lnTo>
                <a:lnTo>
                  <a:pt x="2055798" y="9901"/>
                </a:lnTo>
                <a:lnTo>
                  <a:pt x="2127275" y="8806"/>
                </a:lnTo>
                <a:lnTo>
                  <a:pt x="2199561" y="7770"/>
                </a:lnTo>
                <a:lnTo>
                  <a:pt x="2272635" y="6796"/>
                </a:lnTo>
                <a:lnTo>
                  <a:pt x="2346474" y="5883"/>
                </a:lnTo>
                <a:lnTo>
                  <a:pt x="2421056" y="5032"/>
                </a:lnTo>
                <a:lnTo>
                  <a:pt x="2496360" y="4245"/>
                </a:lnTo>
                <a:lnTo>
                  <a:pt x="2572363" y="3522"/>
                </a:lnTo>
                <a:lnTo>
                  <a:pt x="2649042" y="2864"/>
                </a:lnTo>
                <a:lnTo>
                  <a:pt x="2726377" y="2272"/>
                </a:lnTo>
                <a:lnTo>
                  <a:pt x="2804345" y="1746"/>
                </a:lnTo>
                <a:lnTo>
                  <a:pt x="2882924" y="1287"/>
                </a:lnTo>
                <a:lnTo>
                  <a:pt x="2962092" y="897"/>
                </a:lnTo>
                <a:lnTo>
                  <a:pt x="3041827" y="576"/>
                </a:lnTo>
                <a:lnTo>
                  <a:pt x="3122107" y="325"/>
                </a:lnTo>
                <a:lnTo>
                  <a:pt x="3202909" y="145"/>
                </a:lnTo>
                <a:lnTo>
                  <a:pt x="3284213" y="36"/>
                </a:lnTo>
                <a:lnTo>
                  <a:pt x="3365995" y="0"/>
                </a:lnTo>
                <a:lnTo>
                  <a:pt x="3447777" y="36"/>
                </a:lnTo>
                <a:lnTo>
                  <a:pt x="3529081" y="145"/>
                </a:lnTo>
                <a:lnTo>
                  <a:pt x="3609884" y="325"/>
                </a:lnTo>
                <a:lnTo>
                  <a:pt x="3690165" y="576"/>
                </a:lnTo>
                <a:lnTo>
                  <a:pt x="3769900" y="897"/>
                </a:lnTo>
                <a:lnTo>
                  <a:pt x="3849068" y="1287"/>
                </a:lnTo>
                <a:lnTo>
                  <a:pt x="3927648" y="1746"/>
                </a:lnTo>
                <a:lnTo>
                  <a:pt x="4005616" y="2272"/>
                </a:lnTo>
                <a:lnTo>
                  <a:pt x="4082952" y="2864"/>
                </a:lnTo>
                <a:lnTo>
                  <a:pt x="4159632" y="3522"/>
                </a:lnTo>
                <a:lnTo>
                  <a:pt x="4235635" y="4245"/>
                </a:lnTo>
                <a:lnTo>
                  <a:pt x="4310939" y="5032"/>
                </a:lnTo>
                <a:lnTo>
                  <a:pt x="4385522" y="5883"/>
                </a:lnTo>
                <a:lnTo>
                  <a:pt x="4459361" y="6796"/>
                </a:lnTo>
                <a:lnTo>
                  <a:pt x="4532435" y="7770"/>
                </a:lnTo>
                <a:lnTo>
                  <a:pt x="4604722" y="8806"/>
                </a:lnTo>
                <a:lnTo>
                  <a:pt x="4676199" y="9901"/>
                </a:lnTo>
                <a:lnTo>
                  <a:pt x="4746845" y="11056"/>
                </a:lnTo>
                <a:lnTo>
                  <a:pt x="4816638" y="12269"/>
                </a:lnTo>
                <a:lnTo>
                  <a:pt x="4885555" y="13539"/>
                </a:lnTo>
                <a:lnTo>
                  <a:pt x="4953575" y="14867"/>
                </a:lnTo>
                <a:lnTo>
                  <a:pt x="5020674" y="16250"/>
                </a:lnTo>
                <a:lnTo>
                  <a:pt x="5086833" y="17688"/>
                </a:lnTo>
                <a:lnTo>
                  <a:pt x="5152027" y="19180"/>
                </a:lnTo>
                <a:lnTo>
                  <a:pt x="5216236" y="20726"/>
                </a:lnTo>
                <a:lnTo>
                  <a:pt x="5279438" y="22324"/>
                </a:lnTo>
                <a:lnTo>
                  <a:pt x="5341609" y="23974"/>
                </a:lnTo>
                <a:lnTo>
                  <a:pt x="5402729" y="25675"/>
                </a:lnTo>
                <a:lnTo>
                  <a:pt x="5462774" y="27426"/>
                </a:lnTo>
                <a:lnTo>
                  <a:pt x="5521724" y="29227"/>
                </a:lnTo>
                <a:lnTo>
                  <a:pt x="5579556" y="31075"/>
                </a:lnTo>
                <a:lnTo>
                  <a:pt x="5636248" y="32972"/>
                </a:lnTo>
                <a:lnTo>
                  <a:pt x="5691778" y="34915"/>
                </a:lnTo>
                <a:lnTo>
                  <a:pt x="5746124" y="36904"/>
                </a:lnTo>
                <a:lnTo>
                  <a:pt x="5799264" y="38938"/>
                </a:lnTo>
                <a:lnTo>
                  <a:pt x="5851175" y="41017"/>
                </a:lnTo>
                <a:lnTo>
                  <a:pt x="5901837" y="43139"/>
                </a:lnTo>
                <a:lnTo>
                  <a:pt x="5951226" y="45304"/>
                </a:lnTo>
                <a:lnTo>
                  <a:pt x="5999321" y="47511"/>
                </a:lnTo>
                <a:lnTo>
                  <a:pt x="6046100" y="49758"/>
                </a:lnTo>
                <a:lnTo>
                  <a:pt x="6091540" y="52046"/>
                </a:lnTo>
                <a:lnTo>
                  <a:pt x="6135620" y="54373"/>
                </a:lnTo>
                <a:lnTo>
                  <a:pt x="6178318" y="56739"/>
                </a:lnTo>
                <a:lnTo>
                  <a:pt x="6219611" y="59143"/>
                </a:lnTo>
                <a:lnTo>
                  <a:pt x="6259477" y="61583"/>
                </a:lnTo>
                <a:lnTo>
                  <a:pt x="6297895" y="64059"/>
                </a:lnTo>
                <a:lnTo>
                  <a:pt x="6370298" y="69117"/>
                </a:lnTo>
                <a:lnTo>
                  <a:pt x="6436641" y="74309"/>
                </a:lnTo>
                <a:lnTo>
                  <a:pt x="6496750" y="79629"/>
                </a:lnTo>
                <a:lnTo>
                  <a:pt x="6550447" y="85070"/>
                </a:lnTo>
                <a:lnTo>
                  <a:pt x="6597557" y="90626"/>
                </a:lnTo>
                <a:lnTo>
                  <a:pt x="6637903" y="96290"/>
                </a:lnTo>
                <a:lnTo>
                  <a:pt x="6685354" y="104973"/>
                </a:lnTo>
                <a:lnTo>
                  <a:pt x="6723302" y="116867"/>
                </a:lnTo>
                <a:lnTo>
                  <a:pt x="6732003" y="125996"/>
                </a:lnTo>
                <a:lnTo>
                  <a:pt x="6731029" y="129057"/>
                </a:lnTo>
                <a:lnTo>
                  <a:pt x="6685354" y="147019"/>
                </a:lnTo>
                <a:lnTo>
                  <a:pt x="6637903" y="155703"/>
                </a:lnTo>
                <a:lnTo>
                  <a:pt x="6597557" y="161366"/>
                </a:lnTo>
                <a:lnTo>
                  <a:pt x="6550447" y="166922"/>
                </a:lnTo>
                <a:lnTo>
                  <a:pt x="6496750" y="172363"/>
                </a:lnTo>
                <a:lnTo>
                  <a:pt x="6436641" y="177683"/>
                </a:lnTo>
                <a:lnTo>
                  <a:pt x="6370298" y="182875"/>
                </a:lnTo>
                <a:lnTo>
                  <a:pt x="6297895" y="187933"/>
                </a:lnTo>
                <a:lnTo>
                  <a:pt x="6259477" y="190409"/>
                </a:lnTo>
                <a:lnTo>
                  <a:pt x="6219611" y="192850"/>
                </a:lnTo>
                <a:lnTo>
                  <a:pt x="6178318" y="195253"/>
                </a:lnTo>
                <a:lnTo>
                  <a:pt x="6135620" y="197619"/>
                </a:lnTo>
                <a:lnTo>
                  <a:pt x="6091540" y="199946"/>
                </a:lnTo>
                <a:lnTo>
                  <a:pt x="6046100" y="202234"/>
                </a:lnTo>
                <a:lnTo>
                  <a:pt x="5999321" y="204482"/>
                </a:lnTo>
                <a:lnTo>
                  <a:pt x="5951226" y="206688"/>
                </a:lnTo>
                <a:lnTo>
                  <a:pt x="5901837" y="208853"/>
                </a:lnTo>
                <a:lnTo>
                  <a:pt x="5851175" y="210975"/>
                </a:lnTo>
                <a:lnTo>
                  <a:pt x="5799264" y="213054"/>
                </a:lnTo>
                <a:lnTo>
                  <a:pt x="5746124" y="215088"/>
                </a:lnTo>
                <a:lnTo>
                  <a:pt x="5691778" y="217077"/>
                </a:lnTo>
                <a:lnTo>
                  <a:pt x="5636248" y="219021"/>
                </a:lnTo>
                <a:lnTo>
                  <a:pt x="5579556" y="220917"/>
                </a:lnTo>
                <a:lnTo>
                  <a:pt x="5521724" y="222766"/>
                </a:lnTo>
                <a:lnTo>
                  <a:pt x="5462774" y="224566"/>
                </a:lnTo>
                <a:lnTo>
                  <a:pt x="5402729" y="226317"/>
                </a:lnTo>
                <a:lnTo>
                  <a:pt x="5341609" y="228018"/>
                </a:lnTo>
                <a:lnTo>
                  <a:pt x="5279438" y="229668"/>
                </a:lnTo>
                <a:lnTo>
                  <a:pt x="5216236" y="231267"/>
                </a:lnTo>
                <a:lnTo>
                  <a:pt x="5152027" y="232812"/>
                </a:lnTo>
                <a:lnTo>
                  <a:pt x="5086833" y="234305"/>
                </a:lnTo>
                <a:lnTo>
                  <a:pt x="5020674" y="235743"/>
                </a:lnTo>
                <a:lnTo>
                  <a:pt x="4953575" y="237126"/>
                </a:lnTo>
                <a:lnTo>
                  <a:pt x="4885555" y="238453"/>
                </a:lnTo>
                <a:lnTo>
                  <a:pt x="4816638" y="239723"/>
                </a:lnTo>
                <a:lnTo>
                  <a:pt x="4746845" y="240936"/>
                </a:lnTo>
                <a:lnTo>
                  <a:pt x="4676199" y="242091"/>
                </a:lnTo>
                <a:lnTo>
                  <a:pt x="4604722" y="243187"/>
                </a:lnTo>
                <a:lnTo>
                  <a:pt x="4532435" y="244222"/>
                </a:lnTo>
                <a:lnTo>
                  <a:pt x="4459361" y="245197"/>
                </a:lnTo>
                <a:lnTo>
                  <a:pt x="4385522" y="246110"/>
                </a:lnTo>
                <a:lnTo>
                  <a:pt x="4310939" y="246960"/>
                </a:lnTo>
                <a:lnTo>
                  <a:pt x="4235635" y="247747"/>
                </a:lnTo>
                <a:lnTo>
                  <a:pt x="4159632" y="248470"/>
                </a:lnTo>
                <a:lnTo>
                  <a:pt x="4082952" y="249129"/>
                </a:lnTo>
                <a:lnTo>
                  <a:pt x="4005616" y="249721"/>
                </a:lnTo>
                <a:lnTo>
                  <a:pt x="3927648" y="250247"/>
                </a:lnTo>
                <a:lnTo>
                  <a:pt x="3849068" y="250705"/>
                </a:lnTo>
                <a:lnTo>
                  <a:pt x="3769900" y="251095"/>
                </a:lnTo>
                <a:lnTo>
                  <a:pt x="3690165" y="251416"/>
                </a:lnTo>
                <a:lnTo>
                  <a:pt x="3609884" y="251667"/>
                </a:lnTo>
                <a:lnTo>
                  <a:pt x="3529081" y="251848"/>
                </a:lnTo>
                <a:lnTo>
                  <a:pt x="3447777" y="251956"/>
                </a:lnTo>
                <a:lnTo>
                  <a:pt x="3365995" y="251993"/>
                </a:lnTo>
                <a:lnTo>
                  <a:pt x="3284213" y="251956"/>
                </a:lnTo>
                <a:lnTo>
                  <a:pt x="3202909" y="251848"/>
                </a:lnTo>
                <a:lnTo>
                  <a:pt x="3122107" y="251667"/>
                </a:lnTo>
                <a:lnTo>
                  <a:pt x="3041827" y="251416"/>
                </a:lnTo>
                <a:lnTo>
                  <a:pt x="2962092" y="251095"/>
                </a:lnTo>
                <a:lnTo>
                  <a:pt x="2882924" y="250705"/>
                </a:lnTo>
                <a:lnTo>
                  <a:pt x="2804345" y="250247"/>
                </a:lnTo>
                <a:lnTo>
                  <a:pt x="2726377" y="249721"/>
                </a:lnTo>
                <a:lnTo>
                  <a:pt x="2649042" y="249129"/>
                </a:lnTo>
                <a:lnTo>
                  <a:pt x="2572363" y="248470"/>
                </a:lnTo>
                <a:lnTo>
                  <a:pt x="2496360" y="247747"/>
                </a:lnTo>
                <a:lnTo>
                  <a:pt x="2421056" y="246960"/>
                </a:lnTo>
                <a:lnTo>
                  <a:pt x="2346474" y="246110"/>
                </a:lnTo>
                <a:lnTo>
                  <a:pt x="2272635" y="245197"/>
                </a:lnTo>
                <a:lnTo>
                  <a:pt x="2199561" y="244222"/>
                </a:lnTo>
                <a:lnTo>
                  <a:pt x="2127275" y="243187"/>
                </a:lnTo>
                <a:lnTo>
                  <a:pt x="2055798" y="242091"/>
                </a:lnTo>
                <a:lnTo>
                  <a:pt x="1985152" y="240936"/>
                </a:lnTo>
                <a:lnTo>
                  <a:pt x="1915360" y="239723"/>
                </a:lnTo>
                <a:lnTo>
                  <a:pt x="1846443" y="238453"/>
                </a:lnTo>
                <a:lnTo>
                  <a:pt x="1778424" y="237126"/>
                </a:lnTo>
                <a:lnTo>
                  <a:pt x="1711324" y="235743"/>
                </a:lnTo>
                <a:lnTo>
                  <a:pt x="1645166" y="234305"/>
                </a:lnTo>
                <a:lnTo>
                  <a:pt x="1579971" y="232812"/>
                </a:lnTo>
                <a:lnTo>
                  <a:pt x="1515763" y="231267"/>
                </a:lnTo>
                <a:lnTo>
                  <a:pt x="1452562" y="229668"/>
                </a:lnTo>
                <a:lnTo>
                  <a:pt x="1390390" y="228018"/>
                </a:lnTo>
                <a:lnTo>
                  <a:pt x="1329271" y="226317"/>
                </a:lnTo>
                <a:lnTo>
                  <a:pt x="1269225" y="224566"/>
                </a:lnTo>
                <a:lnTo>
                  <a:pt x="1210276" y="222766"/>
                </a:lnTo>
                <a:lnTo>
                  <a:pt x="1152444" y="220917"/>
                </a:lnTo>
                <a:lnTo>
                  <a:pt x="1095752" y="219021"/>
                </a:lnTo>
                <a:lnTo>
                  <a:pt x="1040222" y="217077"/>
                </a:lnTo>
                <a:lnTo>
                  <a:pt x="985877" y="215088"/>
                </a:lnTo>
                <a:lnTo>
                  <a:pt x="932737" y="213054"/>
                </a:lnTo>
                <a:lnTo>
                  <a:pt x="880826" y="210975"/>
                </a:lnTo>
                <a:lnTo>
                  <a:pt x="830164" y="208853"/>
                </a:lnTo>
                <a:lnTo>
                  <a:pt x="780775" y="206688"/>
                </a:lnTo>
                <a:lnTo>
                  <a:pt x="732680" y="204482"/>
                </a:lnTo>
                <a:lnTo>
                  <a:pt x="685902" y="202234"/>
                </a:lnTo>
                <a:lnTo>
                  <a:pt x="640461" y="199946"/>
                </a:lnTo>
                <a:lnTo>
                  <a:pt x="596382" y="197619"/>
                </a:lnTo>
                <a:lnTo>
                  <a:pt x="553684" y="195253"/>
                </a:lnTo>
                <a:lnTo>
                  <a:pt x="512391" y="192850"/>
                </a:lnTo>
                <a:lnTo>
                  <a:pt x="472525" y="190409"/>
                </a:lnTo>
                <a:lnTo>
                  <a:pt x="434107" y="187933"/>
                </a:lnTo>
                <a:lnTo>
                  <a:pt x="361704" y="182875"/>
                </a:lnTo>
                <a:lnTo>
                  <a:pt x="295361" y="177683"/>
                </a:lnTo>
                <a:lnTo>
                  <a:pt x="235252" y="172363"/>
                </a:lnTo>
                <a:lnTo>
                  <a:pt x="181555" y="166922"/>
                </a:lnTo>
                <a:lnTo>
                  <a:pt x="134445" y="161366"/>
                </a:lnTo>
                <a:lnTo>
                  <a:pt x="94099" y="155703"/>
                </a:lnTo>
                <a:lnTo>
                  <a:pt x="46648" y="147019"/>
                </a:lnTo>
                <a:lnTo>
                  <a:pt x="8700" y="135125"/>
                </a:lnTo>
                <a:lnTo>
                  <a:pt x="0" y="12599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2362200" y="1600200"/>
            <a:ext cx="4757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Структура </a:t>
            </a:r>
            <a:r>
              <a:rPr sz="1200" b="1" spc="-10" dirty="0">
                <a:latin typeface="Arial"/>
                <a:cs typeface="Arial"/>
              </a:rPr>
              <a:t>безвозмездных поступлений </a:t>
            </a:r>
            <a:r>
              <a:rPr sz="1200" b="1" dirty="0">
                <a:latin typeface="Arial"/>
                <a:cs typeface="Arial"/>
              </a:rPr>
              <a:t>в 20</a:t>
            </a:r>
            <a:r>
              <a:rPr lang="ru-RU" sz="1200" b="1" dirty="0">
                <a:latin typeface="Arial"/>
                <a:cs typeface="Arial"/>
              </a:rPr>
              <a:t>21</a:t>
            </a:r>
            <a:r>
              <a:rPr sz="1200" b="1" spc="-5" dirty="0">
                <a:latin typeface="Arial"/>
                <a:cs typeface="Arial"/>
              </a:rPr>
              <a:t>– </a:t>
            </a:r>
            <a:r>
              <a:rPr sz="1200" b="1" dirty="0">
                <a:latin typeface="Arial"/>
                <a:cs typeface="Arial"/>
              </a:rPr>
              <a:t>20</a:t>
            </a:r>
            <a:r>
              <a:rPr lang="ru-RU" sz="1200" b="1" dirty="0">
                <a:latin typeface="Arial"/>
                <a:cs typeface="Arial"/>
              </a:rPr>
              <a:t>24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годах,</a:t>
            </a:r>
            <a:r>
              <a:rPr sz="1200" b="1" spc="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99816" y="4191000"/>
            <a:ext cx="106680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>
                <a:latin typeface="Times New Roman"/>
                <a:cs typeface="Times New Roman"/>
              </a:rPr>
              <a:t>22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9033" y="4172252"/>
            <a:ext cx="941832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>
                <a:latin typeface="Times New Roman"/>
                <a:cs typeface="Times New Roman"/>
              </a:rPr>
              <a:t>21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lang="ru-RU" sz="1100" spc="-5" dirty="0">
                <a:latin typeface="Times New Roman"/>
                <a:cs typeface="Times New Roman"/>
              </a:rPr>
              <a:t>Оценка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53584" y="4190359"/>
            <a:ext cx="1143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>
                <a:latin typeface="Times New Roman"/>
                <a:cs typeface="Times New Roman"/>
              </a:rPr>
              <a:t>23 г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86600" y="4191000"/>
            <a:ext cx="107999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202</a:t>
            </a:r>
            <a:r>
              <a:rPr lang="ru-RU" sz="1100" dirty="0">
                <a:latin typeface="Times New Roman"/>
                <a:cs typeface="Times New Roman"/>
              </a:rPr>
              <a:t>4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583168" y="3186683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4003686628"/>
              </p:ext>
            </p:extLst>
          </p:nvPr>
        </p:nvGraphicFramePr>
        <p:xfrm>
          <a:off x="2438400" y="2209800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3" name="Диаграмма 122"/>
          <p:cNvGraphicFramePr/>
          <p:nvPr>
            <p:extLst>
              <p:ext uri="{D42A27DB-BD31-4B8C-83A1-F6EECF244321}">
                <p14:modId xmlns:p14="http://schemas.microsoft.com/office/powerpoint/2010/main" val="1155701666"/>
              </p:ext>
            </p:extLst>
          </p:nvPr>
        </p:nvGraphicFramePr>
        <p:xfrm>
          <a:off x="4495800" y="2209800"/>
          <a:ext cx="2057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4" name="Диаграмма 123"/>
          <p:cNvGraphicFramePr/>
          <p:nvPr>
            <p:extLst>
              <p:ext uri="{D42A27DB-BD31-4B8C-83A1-F6EECF244321}">
                <p14:modId xmlns:p14="http://schemas.microsoft.com/office/powerpoint/2010/main" val="2448132770"/>
              </p:ext>
            </p:extLst>
          </p:nvPr>
        </p:nvGraphicFramePr>
        <p:xfrm>
          <a:off x="6477000" y="2133600"/>
          <a:ext cx="2286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853003908"/>
              </p:ext>
            </p:extLst>
          </p:nvPr>
        </p:nvGraphicFramePr>
        <p:xfrm>
          <a:off x="2618232" y="2297594"/>
          <a:ext cx="2029968" cy="196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606433245"/>
              </p:ext>
            </p:extLst>
          </p:nvPr>
        </p:nvGraphicFramePr>
        <p:xfrm>
          <a:off x="4572000" y="2297594"/>
          <a:ext cx="1905000" cy="1988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2966048048"/>
              </p:ext>
            </p:extLst>
          </p:nvPr>
        </p:nvGraphicFramePr>
        <p:xfrm>
          <a:off x="6640068" y="2257375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211210" y="214290"/>
            <a:ext cx="932789" cy="755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подходы при составлении бюджета  Китовского сельского поселения 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2022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2024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  <a:endParaRPr lang="ru-RU" dirty="0">
              <a:latin typeface="Bookman Old Style"/>
              <a:cs typeface="Bookman Old Styl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1278" y="160171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507335" y="1142999"/>
            <a:ext cx="8331866" cy="43524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764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 err="1">
                <a:latin typeface="Arial"/>
                <a:cs typeface="Arial"/>
              </a:rPr>
              <a:t>Финансовое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обеспечение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действующих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расходных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 err="1">
                <a:latin typeface="Arial"/>
                <a:cs typeface="Arial"/>
              </a:rPr>
              <a:t>обязательств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lang="ru-RU" sz="1400" spc="-15" dirty="0">
                <a:latin typeface="Arial"/>
                <a:cs typeface="Arial"/>
              </a:rPr>
              <a:t> </a:t>
            </a:r>
            <a:r>
              <a:rPr lang="ru-RU" sz="1400" spc="-10" dirty="0">
                <a:latin typeface="Arial"/>
                <a:cs typeface="Arial"/>
              </a:rPr>
              <a:t>Китовского</a:t>
            </a:r>
            <a:r>
              <a:rPr sz="1400" spc="-10" dirty="0">
                <a:latin typeface="Arial"/>
                <a:cs typeface="Arial"/>
              </a:rPr>
              <a:t>  </a:t>
            </a:r>
            <a:r>
              <a:rPr sz="1400" spc="-10" dirty="0" err="1">
                <a:latin typeface="Arial"/>
                <a:cs typeface="Arial"/>
              </a:rPr>
              <a:t>сельского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поселения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spc="-15" dirty="0" err="1">
                <a:latin typeface="Arial"/>
                <a:cs typeface="Arial"/>
              </a:rPr>
              <a:t>учетом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5" dirty="0" err="1">
                <a:latin typeface="Arial"/>
                <a:cs typeface="Arial"/>
              </a:rPr>
              <a:t>целей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 err="1">
                <a:latin typeface="Arial"/>
                <a:cs typeface="Arial"/>
              </a:rPr>
              <a:t>задач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деятельности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органов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 err="1">
                <a:latin typeface="Arial"/>
                <a:cs typeface="Arial"/>
              </a:rPr>
              <a:t>местного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самоуправления</a:t>
            </a:r>
            <a:r>
              <a:rPr sz="1400" spc="-10" dirty="0">
                <a:latin typeface="Arial"/>
                <a:cs typeface="Arial"/>
              </a:rPr>
              <a:t>  </a:t>
            </a:r>
            <a:r>
              <a:rPr lang="ru-RU" sz="1400" spc="-15" dirty="0">
                <a:latin typeface="Arial"/>
                <a:cs typeface="Arial"/>
              </a:rPr>
              <a:t>Китовского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сельского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поселения</a:t>
            </a: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Планирование </a:t>
            </a:r>
            <a:r>
              <a:rPr sz="1400" spc="-10" dirty="0">
                <a:latin typeface="Arial"/>
                <a:cs typeface="Arial"/>
              </a:rPr>
              <a:t>расходов </a:t>
            </a:r>
            <a:r>
              <a:rPr sz="1400" dirty="0">
                <a:latin typeface="Arial"/>
                <a:cs typeface="Arial"/>
              </a:rPr>
              <a:t>на оказание </a:t>
            </a:r>
            <a:r>
              <a:rPr sz="1400" spc="-5" dirty="0">
                <a:latin typeface="Arial"/>
                <a:cs typeface="Arial"/>
              </a:rPr>
              <a:t>муниципальных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услуг:</a:t>
            </a:r>
            <a:endParaRPr sz="1400" dirty="0">
              <a:latin typeface="Arial"/>
              <a:cs typeface="Arial"/>
            </a:endParaRPr>
          </a:p>
          <a:p>
            <a:pPr marL="469900" marR="989330" indent="-63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основании общероссийских </a:t>
            </a:r>
            <a:r>
              <a:rPr sz="1400" spc="-10" dirty="0">
                <a:latin typeface="Arial"/>
                <a:cs typeface="Arial"/>
              </a:rPr>
              <a:t>базовых (отраслевых) перечней </a:t>
            </a:r>
            <a:r>
              <a:rPr sz="1400" spc="-5" dirty="0">
                <a:latin typeface="Arial"/>
                <a:cs typeface="Arial"/>
              </a:rPr>
              <a:t>(классификаторов)  </a:t>
            </a:r>
            <a:r>
              <a:rPr sz="1400" spc="-10" dirty="0">
                <a:latin typeface="Arial"/>
                <a:cs typeface="Arial"/>
              </a:rPr>
              <a:t>государственных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муниципальных </a:t>
            </a:r>
            <a:r>
              <a:rPr sz="1400" spc="-40" dirty="0">
                <a:latin typeface="Arial"/>
                <a:cs typeface="Arial"/>
              </a:rPr>
              <a:t>услуг, </a:t>
            </a:r>
            <a:r>
              <a:rPr sz="1400" spc="-5" dirty="0">
                <a:latin typeface="Arial"/>
                <a:cs typeface="Arial"/>
              </a:rPr>
              <a:t>оказываемых физическим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лицам;</a:t>
            </a:r>
            <a:endParaRPr sz="1400" dirty="0">
              <a:latin typeface="Arial"/>
              <a:cs typeface="Arial"/>
            </a:endParaRPr>
          </a:p>
          <a:p>
            <a:pPr marL="470534" marR="311785" indent="-63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с </a:t>
            </a:r>
            <a:r>
              <a:rPr sz="1400" spc="-15" dirty="0">
                <a:latin typeface="Arial"/>
                <a:cs typeface="Arial"/>
              </a:rPr>
              <a:t>учетом </a:t>
            </a:r>
            <a:r>
              <a:rPr sz="1400" spc="-5" dirty="0">
                <a:latin typeface="Arial"/>
                <a:cs typeface="Arial"/>
              </a:rPr>
              <a:t>размера нормативных </a:t>
            </a:r>
            <a:r>
              <a:rPr sz="1400" spc="-15" dirty="0">
                <a:latin typeface="Arial"/>
                <a:cs typeface="Arial"/>
              </a:rPr>
              <a:t>затрат </a:t>
            </a:r>
            <a:r>
              <a:rPr sz="1400" dirty="0">
                <a:latin typeface="Arial"/>
                <a:cs typeface="Arial"/>
              </a:rPr>
              <a:t>на оказание </a:t>
            </a:r>
            <a:r>
              <a:rPr sz="1400" spc="-5" dirty="0">
                <a:latin typeface="Arial"/>
                <a:cs typeface="Arial"/>
              </a:rPr>
              <a:t>муниципальных </a:t>
            </a:r>
            <a:r>
              <a:rPr sz="1400" spc="-10" dirty="0">
                <a:latin typeface="Arial"/>
                <a:cs typeface="Arial"/>
              </a:rPr>
              <a:t>услуг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основе общих  требований, </a:t>
            </a:r>
            <a:r>
              <a:rPr sz="1400" spc="-10" dirty="0">
                <a:latin typeface="Arial"/>
                <a:cs typeface="Arial"/>
              </a:rPr>
              <a:t>установленных </a:t>
            </a:r>
            <a:r>
              <a:rPr sz="1400" spc="-5" dirty="0">
                <a:latin typeface="Arial"/>
                <a:cs typeface="Arial"/>
              </a:rPr>
              <a:t>федеральными </a:t>
            </a:r>
            <a:r>
              <a:rPr sz="1400" spc="-10" dirty="0">
                <a:latin typeface="Arial"/>
                <a:cs typeface="Arial"/>
              </a:rPr>
              <a:t>органами исполнительной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власти.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Финансовое </a:t>
            </a:r>
            <a:r>
              <a:rPr sz="1400" spc="-10" dirty="0">
                <a:latin typeface="Arial"/>
                <a:cs typeface="Arial"/>
              </a:rPr>
              <a:t>обеспечение задач, установленных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10" dirty="0">
                <a:latin typeface="Arial"/>
                <a:cs typeface="Arial"/>
              </a:rPr>
              <a:t>Указах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Президента:</a:t>
            </a:r>
            <a:endParaRPr sz="1400" dirty="0">
              <a:latin typeface="Arial"/>
              <a:cs typeface="Arial"/>
            </a:endParaRPr>
          </a:p>
          <a:p>
            <a:pPr marL="469900" marR="889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предусмотрение средств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вы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полнение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указа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Президента Российской Федерации </a:t>
            </a:r>
            <a:r>
              <a:rPr sz="1400" spc="-20" dirty="0">
                <a:solidFill>
                  <a:srgbClr val="252519"/>
                </a:solidFill>
                <a:latin typeface="Arial"/>
                <a:cs typeface="Arial"/>
              </a:rPr>
              <a:t>от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07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мая 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2012 </a:t>
            </a:r>
            <a:r>
              <a:rPr sz="1400" spc="-20" dirty="0">
                <a:solidFill>
                  <a:srgbClr val="252519"/>
                </a:solidFill>
                <a:latin typeface="Arial"/>
                <a:cs typeface="Arial"/>
              </a:rPr>
              <a:t>года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№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597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«О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мероприятиях по реализации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государственной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социальной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политики» 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для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доведения средней заработной платы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работников </a:t>
            </a:r>
            <a:r>
              <a:rPr sz="1400" spc="-25" dirty="0">
                <a:solidFill>
                  <a:srgbClr val="252519"/>
                </a:solidFill>
                <a:latin typeface="Arial"/>
                <a:cs typeface="Arial"/>
              </a:rPr>
              <a:t>культуры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до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средней заработной платы 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регионе согласно принятой «дорожной</a:t>
            </a:r>
            <a:r>
              <a:rPr sz="1400" spc="-90" dirty="0">
                <a:solidFill>
                  <a:srgbClr val="25251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карте».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470534" marR="829944" indent="-45656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1170" algn="l"/>
                <a:tab pos="471805" algn="l"/>
              </a:tabLst>
            </a:pPr>
            <a:r>
              <a:rPr sz="1400" spc="-10" dirty="0" err="1">
                <a:latin typeface="Arial"/>
                <a:cs typeface="Arial"/>
              </a:rPr>
              <a:t>Обеспечение</a:t>
            </a:r>
            <a:r>
              <a:rPr sz="1400" spc="-10" dirty="0">
                <a:latin typeface="Arial"/>
                <a:cs typeface="Arial"/>
              </a:rPr>
              <a:t> прозрачности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>
                <a:latin typeface="Arial"/>
                <a:cs typeface="Arial"/>
              </a:rPr>
              <a:t>открытости </a:t>
            </a:r>
            <a:r>
              <a:rPr sz="1400" spc="-15" dirty="0">
                <a:latin typeface="Arial"/>
                <a:cs typeface="Arial"/>
              </a:rPr>
              <a:t>бюджета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5" dirty="0">
                <a:latin typeface="Arial"/>
                <a:cs typeface="Arial"/>
              </a:rPr>
              <a:t>бюджетного </a:t>
            </a:r>
            <a:r>
              <a:rPr sz="1400" spc="-5" dirty="0">
                <a:latin typeface="Arial"/>
                <a:cs typeface="Arial"/>
              </a:rPr>
              <a:t>процесса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lang="ru-RU" sz="1400" spc="-10" dirty="0">
                <a:latin typeface="Arial"/>
                <a:cs typeface="Arial"/>
              </a:rPr>
              <a:t>Китовском </a:t>
            </a:r>
            <a:r>
              <a:rPr sz="1400" spc="-10" dirty="0">
                <a:latin typeface="Arial"/>
                <a:cs typeface="Arial"/>
              </a:rPr>
              <a:t> сельском</a:t>
            </a:r>
            <a:r>
              <a:rPr sz="1400" spc="3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поселении.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70534" marR="150495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0534" algn="l"/>
                <a:tab pos="471170" algn="l"/>
              </a:tabLst>
            </a:pPr>
            <a:r>
              <a:rPr sz="1400" spc="-5" dirty="0">
                <a:latin typeface="Arial"/>
                <a:cs typeface="Arial"/>
              </a:rPr>
              <a:t>Сохранение </a:t>
            </a:r>
            <a:r>
              <a:rPr sz="1400" spc="-10" dirty="0">
                <a:latin typeface="Arial"/>
                <a:cs typeface="Arial"/>
              </a:rPr>
              <a:t>бездефицитного </a:t>
            </a:r>
            <a:r>
              <a:rPr sz="1400" spc="-15" dirty="0" err="1">
                <a:latin typeface="Arial"/>
                <a:cs typeface="Arial"/>
              </a:rPr>
              <a:t>бюджета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lang="ru-RU" sz="1400" spc="-15" dirty="0">
                <a:latin typeface="Arial"/>
                <a:cs typeface="Arial"/>
              </a:rPr>
              <a:t> Китовского 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сельского поселения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20</a:t>
            </a:r>
            <a:r>
              <a:rPr lang="ru-RU" sz="1400" spc="-5" dirty="0">
                <a:latin typeface="Arial"/>
                <a:cs typeface="Arial"/>
              </a:rPr>
              <a:t>22</a:t>
            </a:r>
            <a:r>
              <a:rPr sz="1400" spc="-5" dirty="0">
                <a:latin typeface="Arial"/>
                <a:cs typeface="Arial"/>
              </a:rPr>
              <a:t>-202</a:t>
            </a:r>
            <a:r>
              <a:rPr lang="ru-RU" sz="1400" spc="-5" dirty="0">
                <a:latin typeface="Arial"/>
                <a:cs typeface="Arial"/>
              </a:rPr>
              <a:t>4</a:t>
            </a:r>
            <a:r>
              <a:rPr sz="1400" spc="-5" dirty="0">
                <a:latin typeface="Arial"/>
                <a:cs typeface="Arial"/>
              </a:rPr>
              <a:t>  </a:t>
            </a:r>
            <a:r>
              <a:rPr sz="1400" spc="-20" dirty="0">
                <a:latin typeface="Arial"/>
                <a:cs typeface="Arial"/>
              </a:rPr>
              <a:t>годах.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44626" y="149301"/>
            <a:ext cx="7675328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7040168" y="0"/>
                </a:moveTo>
                <a:lnTo>
                  <a:pt x="137998" y="0"/>
                </a:lnTo>
                <a:lnTo>
                  <a:pt x="94380" y="7035"/>
                </a:lnTo>
                <a:lnTo>
                  <a:pt x="56498" y="26626"/>
                </a:lnTo>
                <a:lnTo>
                  <a:pt x="26626" y="56498"/>
                </a:lnTo>
                <a:lnTo>
                  <a:pt x="7035" y="94380"/>
                </a:lnTo>
                <a:lnTo>
                  <a:pt x="0" y="137998"/>
                </a:lnTo>
                <a:lnTo>
                  <a:pt x="0" y="689990"/>
                </a:lnTo>
                <a:lnTo>
                  <a:pt x="7035" y="733608"/>
                </a:lnTo>
                <a:lnTo>
                  <a:pt x="26626" y="771490"/>
                </a:lnTo>
                <a:lnTo>
                  <a:pt x="56498" y="801363"/>
                </a:lnTo>
                <a:lnTo>
                  <a:pt x="94380" y="820953"/>
                </a:lnTo>
                <a:lnTo>
                  <a:pt x="137998" y="827989"/>
                </a:lnTo>
                <a:lnTo>
                  <a:pt x="7040168" y="827989"/>
                </a:lnTo>
                <a:lnTo>
                  <a:pt x="7083792" y="820953"/>
                </a:lnTo>
                <a:lnTo>
                  <a:pt x="7121678" y="801363"/>
                </a:lnTo>
                <a:lnTo>
                  <a:pt x="7151552" y="771490"/>
                </a:lnTo>
                <a:lnTo>
                  <a:pt x="7171144" y="733608"/>
                </a:lnTo>
                <a:lnTo>
                  <a:pt x="7178179" y="689990"/>
                </a:lnTo>
                <a:lnTo>
                  <a:pt x="7178179" y="137998"/>
                </a:lnTo>
                <a:lnTo>
                  <a:pt x="7171144" y="94380"/>
                </a:lnTo>
                <a:lnTo>
                  <a:pt x="7151552" y="56498"/>
                </a:lnTo>
                <a:lnTo>
                  <a:pt x="7121678" y="26626"/>
                </a:lnTo>
                <a:lnTo>
                  <a:pt x="7083792" y="7035"/>
                </a:lnTo>
                <a:lnTo>
                  <a:pt x="7040168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34988" y="149301"/>
            <a:ext cx="7684966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0" y="137998"/>
                </a:moveTo>
                <a:lnTo>
                  <a:pt x="7035" y="94380"/>
                </a:lnTo>
                <a:lnTo>
                  <a:pt x="26626" y="56498"/>
                </a:lnTo>
                <a:lnTo>
                  <a:pt x="56498" y="26626"/>
                </a:lnTo>
                <a:lnTo>
                  <a:pt x="94380" y="7035"/>
                </a:lnTo>
                <a:lnTo>
                  <a:pt x="137998" y="0"/>
                </a:lnTo>
                <a:lnTo>
                  <a:pt x="7040168" y="0"/>
                </a:lnTo>
                <a:lnTo>
                  <a:pt x="7083792" y="7035"/>
                </a:lnTo>
                <a:lnTo>
                  <a:pt x="7121678" y="26626"/>
                </a:lnTo>
                <a:lnTo>
                  <a:pt x="7151552" y="56498"/>
                </a:lnTo>
                <a:lnTo>
                  <a:pt x="7171144" y="94380"/>
                </a:lnTo>
                <a:lnTo>
                  <a:pt x="7178179" y="137998"/>
                </a:lnTo>
                <a:lnTo>
                  <a:pt x="7178179" y="689990"/>
                </a:lnTo>
                <a:lnTo>
                  <a:pt x="7171144" y="733608"/>
                </a:lnTo>
                <a:lnTo>
                  <a:pt x="7151552" y="771490"/>
                </a:lnTo>
                <a:lnTo>
                  <a:pt x="7121678" y="801363"/>
                </a:lnTo>
                <a:lnTo>
                  <a:pt x="7083792" y="820953"/>
                </a:lnTo>
                <a:lnTo>
                  <a:pt x="7040168" y="827989"/>
                </a:lnTo>
                <a:lnTo>
                  <a:pt x="137998" y="827989"/>
                </a:lnTo>
                <a:lnTo>
                  <a:pt x="94380" y="820953"/>
                </a:lnTo>
                <a:lnTo>
                  <a:pt x="56498" y="801363"/>
                </a:lnTo>
                <a:lnTo>
                  <a:pt x="26626" y="771490"/>
                </a:lnTo>
                <a:lnTo>
                  <a:pt x="7035" y="733608"/>
                </a:lnTo>
                <a:lnTo>
                  <a:pt x="0" y="689990"/>
                </a:lnTo>
                <a:lnTo>
                  <a:pt x="0" y="137998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557643" y="177215"/>
            <a:ext cx="7452224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20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22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– 202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4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годах, </a:t>
            </a:r>
            <a:r>
              <a:rPr sz="1600" b="1" spc="13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руб.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036646"/>
              </p:ext>
            </p:extLst>
          </p:nvPr>
        </p:nvGraphicFramePr>
        <p:xfrm>
          <a:off x="288206" y="1012925"/>
          <a:ext cx="8580026" cy="5769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8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69102495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9851">
                <a:tc>
                  <a:txBody>
                    <a:bodyPr/>
                    <a:lstStyle/>
                    <a:p>
                      <a:pPr marL="12065" indent="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indent="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 </a:t>
                      </a: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050" b="1" spc="-25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indent="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indent="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4" indent="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17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sz="1050" b="1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5 258 249,64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6 990 224,56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5 400 470,27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5 325 807,87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5 325 807,87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670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высшего должностного 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субъекта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 </a:t>
                      </a:r>
                      <a:r>
                        <a:rPr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sz="105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802 359,39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877 888,44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814 634,20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814 634,20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814 634,20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8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993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Правительства 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Федерации, высших 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исполнительных органов государственной  власти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Российской Федерации,  местных</a:t>
                      </a:r>
                      <a:r>
                        <a:rPr sz="105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администраций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3 528 872,31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3 598 208,09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3 496 376,76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3 475 876,76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3 475 876,76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88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kern="12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Составление (изменение) списков кандидатов в присяжные заседатели федеральных судов общей юрисдикции в Российской федерации (Закупка товаров, работ и услуг для обеспечения государственных (муниципальных) нужд)</a:t>
                      </a:r>
                      <a:endParaRPr sz="1050" kern="1200" spc="-5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413,0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2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50" kern="12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75 322,00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69 160,00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69 160,00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90818"/>
                  </a:ext>
                </a:extLst>
              </a:tr>
              <a:tr h="292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50" kern="12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130</a:t>
                      </a:r>
                      <a:r>
                        <a:rPr lang="ru-RU" sz="105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178,0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sz="105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</a:t>
                      </a:r>
                      <a:r>
                        <a:rPr sz="105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796 426,94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2 504 128,03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1 004 137,31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956 136,91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956 136,91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44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sz="1050" b="1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ОБОРОНА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225 500,00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232 400,00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234 700,00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243 500,00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07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7448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</a:t>
                      </a:r>
                      <a:r>
                        <a:rPr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вневойсковая 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225 500,00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232 400,00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234 700,00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243 500,00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066800" y="381000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20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22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– 202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4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годах,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r>
              <a:rPr sz="1600" b="1" spc="18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(продолжение)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889568"/>
              </p:ext>
            </p:extLst>
          </p:nvPr>
        </p:nvGraphicFramePr>
        <p:xfrm>
          <a:off x="444262" y="1289897"/>
          <a:ext cx="8435279" cy="52306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87845388"/>
                    </a:ext>
                  </a:extLst>
                </a:gridCol>
                <a:gridCol w="909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72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72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3357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3185" indent="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 </a:t>
                      </a: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9791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</a:t>
                      </a: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181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3422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</a:t>
                      </a: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 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ПРАВООХРАНИТЕЛЬНАЯ  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458 004,97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116 320,00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374 540,00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124 540,00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124 540,00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4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пожарной</a:t>
                      </a:r>
                      <a:r>
                        <a:rPr sz="105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458 004,97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116 320,00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374 540,00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124 540,00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124 540,00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77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sz="1050" b="1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1 923,37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560 327,70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270 769,82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10 000,00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10 000,00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(дорожные</a:t>
                      </a:r>
                      <a:r>
                        <a:rPr sz="105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фонды)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371 923,37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560 327,70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260 769,82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1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10 000,00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10 000,00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10 000,00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33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27735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b="1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050" b="1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</a:t>
                      </a:r>
                      <a:r>
                        <a:rPr sz="1050" b="1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</a:t>
                      </a: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ОЕ </a:t>
                      </a:r>
                      <a:r>
                        <a:rPr sz="105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1 854 235,52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4 017 746,61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2 307 108,43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1 096 029,43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868 496,93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9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1 854 235,52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4 017 746,61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2 307 108,43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1 096 029,43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868 496,93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422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20 000,00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20 000,00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20 000,00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247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sz="10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07</a:t>
                      </a:r>
                      <a:endParaRPr sz="10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Молодежная политика</a:t>
                      </a:r>
                      <a:endParaRPr sz="10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20 000,00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20 000,00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20 000,00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73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</a:t>
                      </a:r>
                      <a:r>
                        <a:rPr sz="1050" b="1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КИНЕМАТОГРАФИЯ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9 714 811,62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2 483 019,92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2 596 505,78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2 118 600,00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2 118 600,00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4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9 714 811,62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2 483 019,92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2 596 505,78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2 118 600,00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2 118 600,00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247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sz="1050" b="1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245 191,72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227 736,71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177 435,00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175 935,00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178 935,00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65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50" spc="-5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</a:t>
                      </a:r>
                      <a:r>
                        <a:rPr sz="105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endParaRPr lang="ru-RU" sz="1050" spc="-1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155" algn="l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9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245 191,72</a:t>
                      </a: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213 236,71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14 500,00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175 935,00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175 935,00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175 935,00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7876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sz="1050" b="1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</a:t>
                      </a: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050" b="1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</a:t>
                      </a:r>
                      <a:r>
                        <a:rPr sz="105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7918"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sz="1050" b="1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РАСХОДОВ: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18 127 916,84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14 438 421,78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10 242 755,80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9 093 185,00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8 622 770,00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066800" y="381000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Программная структура расходов бюджета Китовского сельского поселения на 2022 год и на плановый период 2023 и 2024 годов</a:t>
            </a:r>
          </a:p>
        </p:txBody>
      </p:sp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1803" y="1524000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</a:p>
          <a:p>
            <a:r>
              <a:rPr lang="ru-RU" sz="2000" dirty="0"/>
              <a:t>Бюджет Китовского сельского поселения на 2022 год и на плановый период 2023 и 2024  годов сформирован в программной структуре расходов на основе </a:t>
            </a:r>
            <a:r>
              <a:rPr lang="ru-RU" sz="2000" b="1" dirty="0"/>
              <a:t>9 муниципальных программ</a:t>
            </a:r>
            <a:r>
              <a:rPr lang="ru-RU" sz="2000" dirty="0"/>
              <a:t>, перечень которых утвержден постановлением Администрации Китовского сельского поселения от 14.11.2016 № 254.( в действующей редакции)</a:t>
            </a:r>
          </a:p>
          <a:p>
            <a:endParaRPr lang="ru-RU" sz="2000" dirty="0"/>
          </a:p>
          <a:p>
            <a:r>
              <a:rPr lang="ru-RU" sz="2000" dirty="0"/>
              <a:t>Расходы бюджета состоят из: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расходов на реализацию муниципальных программ 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непрограммным направлениям деятельности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  <a:p>
            <a:r>
              <a:rPr lang="ru-RU" sz="2000" b="1" dirty="0"/>
              <a:t>Расходы на реализацию муниципальных программ </a:t>
            </a:r>
            <a:r>
              <a:rPr lang="ru-RU" sz="2000" dirty="0"/>
              <a:t>Китовского сельского поселения </a:t>
            </a:r>
            <a:r>
              <a:rPr lang="ru-RU" sz="2000" b="1" dirty="0"/>
              <a:t>в общем объеме расходов бюджета </a:t>
            </a:r>
            <a:r>
              <a:rPr lang="ru-RU" sz="2000" dirty="0"/>
              <a:t>составят в 2022 году – </a:t>
            </a:r>
            <a:r>
              <a:rPr lang="ru-RU" sz="2000" b="1" dirty="0"/>
              <a:t>89,7%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6318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 поселения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8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8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22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4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691231"/>
              </p:ext>
            </p:extLst>
          </p:nvPr>
        </p:nvGraphicFramePr>
        <p:xfrm>
          <a:off x="409575" y="1467997"/>
          <a:ext cx="8554913" cy="36171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1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621">
                  <a:extLst>
                    <a:ext uri="{9D8B030D-6E8A-4147-A177-3AD203B41FA5}">
                      <a16:colId xmlns:a16="http://schemas.microsoft.com/office/drawing/2014/main" val="1305178997"/>
                    </a:ext>
                  </a:extLst>
                </a:gridCol>
                <a:gridCol w="1069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2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4919">
                <a:tc>
                  <a:txBody>
                    <a:bodyPr/>
                    <a:lstStyle/>
                    <a:p>
                      <a:pPr marL="0" marR="8636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№  п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п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муниципальной  программы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200" b="1" spc="-5" dirty="0">
                          <a:latin typeface="Arial"/>
                          <a:cs typeface="Arial"/>
                        </a:rPr>
                        <a:t>Исполнено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b="1" spc="-30" dirty="0">
                          <a:latin typeface="Arial"/>
                          <a:cs typeface="Arial"/>
                        </a:rPr>
                        <a:t>2021г.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200" b="1" spc="-5" dirty="0">
                          <a:latin typeface="Arial"/>
                          <a:cs typeface="Arial"/>
                        </a:rPr>
                        <a:t>Оценка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065" indent="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>
                          <a:latin typeface="Arial"/>
                          <a:cs typeface="Arial"/>
                        </a:rPr>
                        <a:t>23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700" indent="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3335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b="1" spc="-3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700" indent="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127"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«Муниципальное управление Китовского сельского поселения»</a:t>
                      </a:r>
                      <a:endParaRPr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4 950 680,18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5 305 413,74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5 095 990,30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5 027 489,90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5 027 489,90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77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«Обеспечение пожарной безопасности в Китовском сельском поселении»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458 004,97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116 320,00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374 540,00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124 540,00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124 540,00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944"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«Благоустройство Китовского сельского поселения»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1 627 248,99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2 344 714,48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2 110 121,90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1 086 029,43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858 496,93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47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«Молодое поколение»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944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культуры на</a:t>
                      </a:r>
                      <a:r>
                        <a:rPr lang="ru-RU" sz="11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территории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Китовского сельского поселения»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9 504 911,62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2 483 019,92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2 596 505,78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2 118 600,00</a:t>
                      </a: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2 118 600,00</a:t>
                      </a: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901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9" y="149291"/>
            <a:ext cx="7031184" cy="922255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 поселения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6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6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22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4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6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695187"/>
              </p:ext>
            </p:extLst>
          </p:nvPr>
        </p:nvGraphicFramePr>
        <p:xfrm>
          <a:off x="785786" y="1142984"/>
          <a:ext cx="8106694" cy="55349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3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58715828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2034">
                <a:tc>
                  <a:txBody>
                    <a:bodyPr/>
                    <a:lstStyle/>
                    <a:p>
                      <a:pPr marL="0" marR="863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№  п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п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муниципальной  программы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spc="-5" dirty="0">
                          <a:latin typeface="Arial"/>
                          <a:cs typeface="Arial"/>
                        </a:rPr>
                        <a:t>Исполнено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kern="1200" spc="-3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2021 г.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kern="1200" spc="-3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Оценка</a:t>
                      </a:r>
                      <a:endParaRPr sz="1200" b="1" kern="1200" spc="-3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>
                          <a:latin typeface="Arial"/>
                          <a:cs typeface="Arial"/>
                        </a:rPr>
                        <a:t>23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b="1" spc="-3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44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массового спорта  и физической культуры  в Китовском сельском поселении»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20 000,00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928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и поддержка малого и среднего предпринимательства в Китовском сельском поселении Шуйского муниципального района»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7410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экономики и сокращения экономических издержек в бюджетном секторе Китовского сельского поселения»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269 900,00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30 000,0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51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</a:t>
                      </a: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программа «Улучшение условий и охраны труда в Китовском сельском поселении»</a:t>
                      </a:r>
                      <a:endParaRPr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14 500,00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1 500,00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3 000,00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51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«Содействие и развитие сельскохозяйственного производства, создание условий для развития малого и среднего предпринимательства на территории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Китовского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сельского поселения в 2019 -2021 годах»</a:t>
                      </a:r>
                      <a:endParaRPr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1 476 045,60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415221"/>
                  </a:ext>
                </a:extLst>
              </a:tr>
              <a:tr h="2721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Всего по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муниципальным</a:t>
                      </a:r>
                      <a:r>
                        <a:rPr sz="12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программам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16 810 745,76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11 790 013,74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10 258 657,98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8 416 659,33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8 192 126,83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20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399" y="125183"/>
            <a:ext cx="8915401" cy="5606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МП «Муниципальное управление Китовского сельского поселения»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67600" y="560801"/>
            <a:ext cx="1008112" cy="32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805643"/>
              </p:ext>
            </p:extLst>
          </p:nvPr>
        </p:nvGraphicFramePr>
        <p:xfrm>
          <a:off x="152399" y="3581400"/>
          <a:ext cx="8732447" cy="30785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120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3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08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 сохранности имущества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425,9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353,0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305,0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305,0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0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Внедрение и сопровождение информационных систем по повышению качества и доступности финансовой информации 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171,9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94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функций аппарата администрации Китовского сельского поселения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3 598,3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3 495,6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3 475,1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3 475,1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23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функций главы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877,8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847,2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847,2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847,2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Осуществление дополнительного пенсионного обеспечения за выслугу лет к  пенсиям муниципальных служащих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213,2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175,9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175,9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175,9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Уплата членского взноса в Совет муниципальных образований Ивановской области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8,3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8,3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Реализация программ профессиональной переподготовки  лиц, замещающих муниципальные должности Китовского сельского поселения и муниципальных служащих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Резервный фонд Администрации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06616013"/>
              </p:ext>
            </p:extLst>
          </p:nvPr>
        </p:nvGraphicFramePr>
        <p:xfrm>
          <a:off x="2133600" y="941815"/>
          <a:ext cx="5181600" cy="180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31841" y="2843161"/>
            <a:ext cx="8683557" cy="584775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600" dirty="0"/>
              <a:t>Целью муниципальной программы является:</a:t>
            </a:r>
          </a:p>
          <a:p>
            <a:r>
              <a:rPr lang="ru-RU" sz="1600" dirty="0"/>
              <a:t>Повышение эффективности и качества муниципального самоуправления</a:t>
            </a:r>
            <a:r>
              <a:rPr lang="ru-RU" sz="1200" dirty="0"/>
              <a:t>.</a:t>
            </a:r>
          </a:p>
        </p:txBody>
      </p:sp>
      <p:sp>
        <p:nvSpPr>
          <p:cNvPr id="8" name="Выгнутая вверх стрелка 7"/>
          <p:cNvSpPr/>
          <p:nvPr/>
        </p:nvSpPr>
        <p:spPr>
          <a:xfrm rot="453733">
            <a:off x="3599879" y="1261604"/>
            <a:ext cx="990613" cy="318514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669858">
            <a:off x="4577449" y="1337373"/>
            <a:ext cx="89843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502496">
            <a:off x="5426709" y="1428600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812131"/>
              </p:ext>
            </p:extLst>
          </p:nvPr>
        </p:nvGraphicFramePr>
        <p:xfrm>
          <a:off x="381000" y="1401914"/>
          <a:ext cx="8169910" cy="3429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9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5176">
                <a:tc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509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5" dirty="0">
                          <a:latin typeface="Arial"/>
                          <a:cs typeface="Arial"/>
                        </a:rPr>
                        <a:t>ед.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изм.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21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lang="ru-RU" sz="1100" spc="-5" dirty="0">
                        <a:latin typeface="Arial"/>
                        <a:cs typeface="Arial"/>
                      </a:endParaRPr>
                    </a:p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Оценка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22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23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4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Количество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муниципального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имущества,  приведенного </a:t>
                      </a:r>
                      <a:r>
                        <a:rPr lang="ru-RU"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нормативное</a:t>
                      </a:r>
                      <a:r>
                        <a:rPr lang="ru-RU"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состояние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821">
                <a:tc>
                  <a:txBody>
                    <a:bodyPr/>
                    <a:lstStyle/>
                    <a:p>
                      <a:pPr marL="97155" marR="2997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Удельный вес расходов бюджета, формируемых программно-целевым методом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93,0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92,0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93,0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94,0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155" marR="5010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Доля обнародованных нормативно –правовых актов  органов местного самоуправления и размещенных в сети интернет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1920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1920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155" marR="5283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Увеличение доли муниципальных служащих , прошедших</a:t>
                      </a:r>
                      <a:r>
                        <a:rPr lang="ru-RU" sz="1200" spc="-5" baseline="0" dirty="0">
                          <a:latin typeface="Arial"/>
                          <a:cs typeface="Arial"/>
                        </a:rPr>
                        <a:t> переподготовку и повышение квалификации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0,0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3189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6520" marR="582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Доля</a:t>
                      </a:r>
                      <a:r>
                        <a:rPr lang="ru-RU" sz="1200" baseline="0" dirty="0">
                          <a:latin typeface="Arial"/>
                          <a:cs typeface="Arial"/>
                        </a:rPr>
                        <a:t> совершенных процедур закупок, необходимых для обеспечения деятельности органов местного самоуправления 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683">
                <a:tc>
                  <a:txBody>
                    <a:bodyPr/>
                    <a:lstStyle/>
                    <a:p>
                      <a:pPr marL="96520" marR="18161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5" dirty="0">
                          <a:latin typeface="Arial"/>
                          <a:cs typeface="Arial"/>
                        </a:rPr>
                        <a:t>Доля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граждан, </a:t>
                      </a:r>
                      <a:r>
                        <a:rPr lang="ru-RU" sz="1200" spc="-15" dirty="0">
                          <a:latin typeface="Arial"/>
                          <a:cs typeface="Arial"/>
                        </a:rPr>
                        <a:t>обеспеченных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пенсией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за  выслугу</a:t>
                      </a:r>
                      <a:r>
                        <a:rPr lang="ru-RU"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20" dirty="0">
                          <a:latin typeface="Arial"/>
                          <a:cs typeface="Arial"/>
                        </a:rPr>
                        <a:t>лет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чел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8072463" y="142851"/>
            <a:ext cx="1071537" cy="755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52399" y="79916"/>
            <a:ext cx="8915401" cy="10178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Целевые показатели МП «Муниципальное управление Китовского сельского поселения»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223491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-24319" y="0"/>
            <a:ext cx="9252520" cy="849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2700" marR="5715" indent="635"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«Обеспечение пожарной безопасности в Китовском сельском поселении»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095713"/>
              </p:ext>
            </p:extLst>
          </p:nvPr>
        </p:nvGraphicFramePr>
        <p:xfrm>
          <a:off x="212645" y="3886200"/>
          <a:ext cx="8778592" cy="15636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16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" Пожарная безопасность на территории Китовского сельского поселения"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116,3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374,5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124,5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124,5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79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«Обеспечение функций органов местного самоуправления по обеспечению первичных мер пожарной безопасности»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116,3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374,5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124,5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124,5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282285522"/>
              </p:ext>
            </p:extLst>
          </p:nvPr>
        </p:nvGraphicFramePr>
        <p:xfrm>
          <a:off x="1619672" y="699542"/>
          <a:ext cx="5619328" cy="1967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818531">
            <a:off x="3372672" y="1131422"/>
            <a:ext cx="813855" cy="291067"/>
          </a:xfrm>
          <a:prstGeom prst="curvedDownArrow">
            <a:avLst>
              <a:gd name="adj1" fmla="val 0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21408160">
            <a:off x="4228376" y="1347524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190868" y="1309519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599" y="2971801"/>
            <a:ext cx="7346777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- повышение уровня обеспечения пожарной безопасности в Китовском сельском поселении, а также результативность предпринимаемых мер по их предотвращению</a:t>
            </a:r>
            <a:r>
              <a:rPr lang="ru-RU" sz="1400" spc="-75" dirty="0">
                <a:latin typeface="Arial"/>
                <a:cs typeface="Arial"/>
              </a:rPr>
              <a:t> </a:t>
            </a:r>
            <a:endParaRPr lang="ru-RU" sz="1400" dirty="0"/>
          </a:p>
        </p:txBody>
      </p:sp>
      <p:graphicFrame>
        <p:nvGraphicFramePr>
          <p:cNvPr id="13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395563"/>
              </p:ext>
            </p:extLst>
          </p:nvPr>
        </p:nvGraphicFramePr>
        <p:xfrm>
          <a:off x="868139" y="5486400"/>
          <a:ext cx="7666261" cy="1099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4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4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26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5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ru-RU" sz="1100" spc="-1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1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15">
                <a:tc>
                  <a:txBody>
                    <a:bodyPr/>
                    <a:lstStyle/>
                    <a:p>
                      <a:pPr marL="97155" marR="66548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профилактических мероприятий по предупреждению пожаров;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8224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979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опашек</a:t>
                      </a:r>
                      <a:endParaRPr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2923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01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Выгнутая вверх стрелка 46"/>
          <p:cNvSpPr/>
          <p:nvPr/>
        </p:nvSpPr>
        <p:spPr>
          <a:xfrm>
            <a:off x="3046562" y="3472878"/>
            <a:ext cx="6048000" cy="432000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037108" y="190375"/>
            <a:ext cx="526844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Бюджет и сбалансированность бюджета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8405" y="1079660"/>
            <a:ext cx="8477250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27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БЮДЖЕТ </a:t>
            </a:r>
            <a:r>
              <a:rPr sz="1600" spc="-20" dirty="0">
                <a:latin typeface="Arial"/>
                <a:cs typeface="Arial"/>
              </a:rPr>
              <a:t>(от </a:t>
            </a:r>
            <a:r>
              <a:rPr sz="1600" spc="-10" dirty="0">
                <a:latin typeface="Arial"/>
                <a:cs typeface="Arial"/>
              </a:rPr>
              <a:t>старонормандского </a:t>
            </a:r>
            <a:r>
              <a:rPr sz="1600" i="1" spc="-5" dirty="0">
                <a:latin typeface="Arial"/>
                <a:cs typeface="Arial"/>
              </a:rPr>
              <a:t>bougette </a:t>
            </a:r>
            <a:r>
              <a:rPr sz="1600" spc="-5" dirty="0">
                <a:latin typeface="Arial"/>
                <a:cs typeface="Arial"/>
              </a:rPr>
              <a:t>— </a:t>
            </a:r>
            <a:r>
              <a:rPr sz="1600" spc="-15" dirty="0">
                <a:latin typeface="Arial"/>
                <a:cs typeface="Arial"/>
              </a:rPr>
              <a:t>кошелёк, </a:t>
            </a:r>
            <a:r>
              <a:rPr sz="1600" spc="-10" dirty="0">
                <a:latin typeface="Arial"/>
                <a:cs typeface="Arial"/>
              </a:rPr>
              <a:t>сумка, кожаный мешок, мешок </a:t>
            </a:r>
            <a:r>
              <a:rPr sz="1600" spc="-5" dirty="0">
                <a:latin typeface="Arial"/>
                <a:cs typeface="Arial"/>
              </a:rPr>
              <a:t>с  </a:t>
            </a:r>
            <a:r>
              <a:rPr sz="1600" spc="-10" dirty="0">
                <a:latin typeface="Arial"/>
                <a:cs typeface="Arial"/>
              </a:rPr>
              <a:t>деньгами)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форма образования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расходования </a:t>
            </a:r>
            <a:r>
              <a:rPr sz="1600" spc="-10" dirty="0">
                <a:latin typeface="Arial"/>
                <a:cs typeface="Arial"/>
              </a:rPr>
              <a:t>денежных средств, </a:t>
            </a:r>
            <a:r>
              <a:rPr sz="1600" spc="-15" dirty="0">
                <a:latin typeface="Arial"/>
                <a:cs typeface="Arial"/>
              </a:rPr>
              <a:t>предназначенных  </a:t>
            </a:r>
            <a:r>
              <a:rPr sz="1600" spc="-5" dirty="0">
                <a:latin typeface="Arial"/>
                <a:cs typeface="Arial"/>
              </a:rPr>
              <a:t>для </a:t>
            </a:r>
            <a:r>
              <a:rPr sz="1600" spc="-10" dirty="0">
                <a:latin typeface="Arial"/>
                <a:cs typeface="Arial"/>
              </a:rPr>
              <a:t>финансового </a:t>
            </a:r>
            <a:r>
              <a:rPr sz="1600" spc="-15" dirty="0">
                <a:latin typeface="Arial"/>
                <a:cs typeface="Arial"/>
              </a:rPr>
              <a:t>обеспечения задач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функций государства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местного</a:t>
            </a:r>
            <a:r>
              <a:rPr sz="1600" spc="40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самоуправления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3996" y="5157447"/>
            <a:ext cx="7602923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– один из основополагающих принципов бюджетной системы Российской Федерации, означающий, что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предусмотренных бюджетом расходов должен соответствовать суммарному объему его доходов и поступлений источников финансирования дефицита, уменьшенных на суммы выплат из бюджета, связанных с источниками финансирования дефицита и изменением остатков на счетах по учету средств бюджетов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273367" y="1981200"/>
            <a:ext cx="2532383" cy="3079183"/>
            <a:chOff x="744" y="0"/>
            <a:chExt cx="1944272" cy="406510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0251" y="111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dirty="0">
                  <a:latin typeface="Arial Narrow" panose="020B0606020202030204" pitchFamily="34" charset="0"/>
                </a:rPr>
                <a:t>БЮДЖЕТ</a:t>
              </a:r>
            </a:p>
          </p:txBody>
        </p:sp>
        <p:sp>
          <p:nvSpPr>
            <p:cNvPr id="31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34" name="Скругленный прямоугольник 4"/>
          <p:cNvSpPr/>
          <p:nvPr/>
        </p:nvSpPr>
        <p:spPr>
          <a:xfrm>
            <a:off x="3312000" y="1889829"/>
            <a:ext cx="2520000" cy="9235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16835" y="2503980"/>
            <a:ext cx="2268000" cy="24253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органов местного самоуправления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3464400" y="2042229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>
                  <a:latin typeface="Arial Narrow" panose="020B0606020202030204" pitchFamily="34" charset="0"/>
                </a:rPr>
                <a:t>ДОХОДЫ</a:t>
              </a:r>
              <a:endParaRPr lang="ru-RU" sz="2800" b="1" dirty="0"/>
            </a:p>
            <a:p>
              <a:pPr algn="ctr">
                <a:lnSpc>
                  <a:spcPct val="80000"/>
                </a:lnSpc>
              </a:pPr>
              <a:r>
                <a:rPr lang="ru-RU" sz="2200" b="1" dirty="0"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38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3585946" y="2805226"/>
            <a:ext cx="2259024" cy="2199305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поступающие в бюджет денежные средства (налоги юридических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6127099" y="2025437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>
                  <a:latin typeface="Arial Narrow" panose="020B0606020202030204" pitchFamily="34" charset="0"/>
                </a:rPr>
                <a:t>РАСХОДЫ </a:t>
              </a:r>
            </a:p>
            <a:p>
              <a:pPr algn="ctr">
                <a:lnSpc>
                  <a:spcPct val="80000"/>
                </a:lnSpc>
              </a:pPr>
              <a:r>
                <a:rPr lang="ru-RU" sz="2200" b="1" dirty="0"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4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565746" y="2401036"/>
            <a:ext cx="5180906" cy="2603495"/>
            <a:chOff x="4598806" y="1264948"/>
            <a:chExt cx="3345710" cy="1403589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6316804" y="1486228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</a:p>
          </p:txBody>
        </p:sp>
        <p:sp>
          <p:nvSpPr>
            <p:cNvPr id="45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46" name="Выгнутая вниз стрелка 45"/>
          <p:cNvSpPr/>
          <p:nvPr/>
        </p:nvSpPr>
        <p:spPr>
          <a:xfrm>
            <a:off x="3078380" y="4533946"/>
            <a:ext cx="6097438" cy="576000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423153" y="76200"/>
            <a:ext cx="8686800" cy="5456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2700" marR="5715" indent="635">
              <a:lnSpc>
                <a:spcPct val="100000"/>
              </a:lnSpc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««Благоустройство Китовского сельского поселения»</a:t>
            </a:r>
          </a:p>
          <a:p>
            <a:pPr marL="12700" marR="5715" indent="635"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годы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093762"/>
              </p:ext>
            </p:extLst>
          </p:nvPr>
        </p:nvGraphicFramePr>
        <p:xfrm>
          <a:off x="228600" y="2924944"/>
          <a:ext cx="8778592" cy="203891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8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99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</a:p>
                    <a:p>
                      <a:pPr algn="ctr"/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«Организация и содержание уличного освещения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499,3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730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340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освещения улиц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233,1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Содержание уличного освещения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266,2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490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«Организация и содержание прочих объектов благоустройства»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1 845,4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1 380,1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666,0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518,5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08773116"/>
              </p:ext>
            </p:extLst>
          </p:nvPr>
        </p:nvGraphicFramePr>
        <p:xfrm>
          <a:off x="1981200" y="533400"/>
          <a:ext cx="52578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517100">
            <a:off x="3528851" y="1043406"/>
            <a:ext cx="942105" cy="38665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669858">
            <a:off x="4401042" y="1288721"/>
            <a:ext cx="926539" cy="29197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265349" y="1420496"/>
            <a:ext cx="885542" cy="199097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2348880"/>
            <a:ext cx="6488771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общего уровня благоустройства поселения</a:t>
            </a:r>
          </a:p>
          <a:p>
            <a:endParaRPr lang="ru-RU" sz="1400" dirty="0"/>
          </a:p>
        </p:txBody>
      </p:sp>
      <p:graphicFrame>
        <p:nvGraphicFramePr>
          <p:cNvPr id="11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414117"/>
              </p:ext>
            </p:extLst>
          </p:nvPr>
        </p:nvGraphicFramePr>
        <p:xfrm>
          <a:off x="771374" y="5105400"/>
          <a:ext cx="7990357" cy="14919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71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4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4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4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1527">
                <a:tc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6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509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5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spc="-5" dirty="0" err="1"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97790" marR="7366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Обустройство населенных пунктов уличным освещением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698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Поддержание чистоты и порядка на территории  населенных пунктов сельского поселения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694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 территории с асфальтированием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575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1"/>
            <a:ext cx="925252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«Молодое поколение»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582183"/>
              </p:ext>
            </p:extLst>
          </p:nvPr>
        </p:nvGraphicFramePr>
        <p:xfrm>
          <a:off x="176971" y="4038600"/>
          <a:ext cx="8778592" cy="1143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«Личностное развитие и повышение социальной активности и культурного уровня молодежи Китовского сельского поселения»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«Реализация молодежной политики»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372761020"/>
              </p:ext>
            </p:extLst>
          </p:nvPr>
        </p:nvGraphicFramePr>
        <p:xfrm>
          <a:off x="1600200" y="458242"/>
          <a:ext cx="5029200" cy="182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364594">
            <a:off x="2942848" y="533783"/>
            <a:ext cx="809308" cy="303796"/>
          </a:xfrm>
          <a:prstGeom prst="curvedDownArrow">
            <a:avLst>
              <a:gd name="adj1" fmla="val 16274"/>
              <a:gd name="adj2" fmla="val 50704"/>
              <a:gd name="adj3" fmla="val 49014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669858">
            <a:off x="3791839" y="506558"/>
            <a:ext cx="745403" cy="34014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502496">
            <a:off x="4485179" y="558612"/>
            <a:ext cx="681071" cy="260641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362200"/>
            <a:ext cx="7373477" cy="160043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создание условий для успешной социализации и эффективной самореализации молодежи путем формирования здоровых, успешных, трудолюбивых, социально-активных, духовно развитых молодых людей. Формирование единого воспитательного пространства посредством опоры на общественную инициативу, совершенствования организационных и кадровых основ сферы молодежной политики.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172597"/>
              </p:ext>
            </p:extLst>
          </p:nvPr>
        </p:nvGraphicFramePr>
        <p:xfrm>
          <a:off x="819927" y="5314339"/>
          <a:ext cx="7651576" cy="850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30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3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3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200" spc="-3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65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мероприятий среди молодежи по формированию здорового образа жизни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Ед.             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87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89065" y="125183"/>
            <a:ext cx="9252520" cy="75368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МП «Развитие  культуры на территории Китовского сельского поселения Шуйского муниципального района»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947725" y="605139"/>
            <a:ext cx="1008112" cy="32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780924"/>
              </p:ext>
            </p:extLst>
          </p:nvPr>
        </p:nvGraphicFramePr>
        <p:xfrm>
          <a:off x="189541" y="3884998"/>
          <a:ext cx="8695305" cy="278447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94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19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5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«Сохранение и развитие культуры и культурного наследия»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1 850,5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1 859,5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2 018,6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2 018,6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88"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«Проведение мероприятий, связанных с государственными праздниками и памятными датами »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119,0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20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Поэтапное доведение средней заработной платы работникам культуры муниципальных учреждений культуры Ивановской области до средней заработной платы в Ивановской области (Предоставление субсидий бюджетным, автономным учреждениям и иным некоммерческим организациям)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508,4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581,1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57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Расходы за счет средств бюджета Китовского сельского поселения на  Поэтапное доведение средней заработной платы работникам культуры муниципальных учреждений культуры до средней заработной платы в Ивановской области (Предоставление субсидий бюджетным, автономным учреждениям и иным некоммерческим организациям)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57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Капитальный ремонт нежилого здания дома культуры, расположенного по адресу: Ивановская область, Шуйский район, с. Китово, ул. Центральная, д. 94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31510021"/>
              </p:ext>
            </p:extLst>
          </p:nvPr>
        </p:nvGraphicFramePr>
        <p:xfrm>
          <a:off x="2057401" y="876964"/>
          <a:ext cx="4724399" cy="1713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026" name="Picture 2" descr="C:\Users\Финансы\Downloads\image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2" y="971879"/>
            <a:ext cx="2115915" cy="1407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инансы\Downloads\1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43" y="971879"/>
            <a:ext cx="1970923" cy="1478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515" y="2676491"/>
            <a:ext cx="8607358" cy="1015663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200" dirty="0"/>
              <a:t>Целями муниципальной программы являются:</a:t>
            </a:r>
          </a:p>
          <a:p>
            <a:r>
              <a:rPr lang="ru-RU" sz="1200" dirty="0"/>
              <a:t>Сохранение лучших культурных традиций в сфере  культуры , выявление и поддержка молодых дарований, как потенциала развития  культуры поселения.</a:t>
            </a:r>
          </a:p>
          <a:p>
            <a:r>
              <a:rPr lang="ru-RU" sz="1200" dirty="0"/>
              <a:t>Обеспечение жизнедеятельности учреждений культуры и совершенствование материально-технической базы для удовлетворения изменяющихся запросов различных групп населения в современных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2649338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52399" y="125183"/>
            <a:ext cx="8686801" cy="10178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Целевые показатели 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«Развитие  культуры на территории Китовского сельского поселения Шуйского муниципального района»</a:t>
            </a:r>
          </a:p>
        </p:txBody>
      </p:sp>
      <p:graphicFrame>
        <p:nvGraphicFramePr>
          <p:cNvPr id="5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566018"/>
              </p:ext>
            </p:extLst>
          </p:nvPr>
        </p:nvGraphicFramePr>
        <p:xfrm>
          <a:off x="215631" y="1828800"/>
          <a:ext cx="8839199" cy="1515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46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751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 err="1">
                          <a:latin typeface="Arial"/>
                          <a:cs typeface="Arial"/>
                        </a:rPr>
                        <a:t>ед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 и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зм</a:t>
                      </a:r>
                      <a:r>
                        <a:rPr lang="ru-RU" sz="120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spc="-30" dirty="0">
                          <a:latin typeface="Arial"/>
                          <a:cs typeface="Arial"/>
                        </a:rPr>
                        <a:t>21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Оценка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spc="-30" dirty="0">
                          <a:latin typeface="Arial"/>
                          <a:cs typeface="Arial"/>
                        </a:rPr>
                        <a:t>22г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spc="-30" dirty="0">
                          <a:latin typeface="Arial"/>
                          <a:cs typeface="Arial"/>
                        </a:rPr>
                        <a:t>23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spc="-3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marL="97155" marR="4121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Количество культурно-массовых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мероприятий,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проведенных 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за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 err="1">
                          <a:latin typeface="Arial"/>
                          <a:cs typeface="Arial"/>
                        </a:rPr>
                        <a:t>год</a:t>
                      </a:r>
                      <a:r>
                        <a:rPr lang="ru-RU" sz="1200" spc="-40" dirty="0">
                          <a:latin typeface="Arial"/>
                          <a:cs typeface="Arial"/>
                        </a:rPr>
                        <a:t> (в т.ч. онлайн)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ед.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209">
                <a:tc>
                  <a:txBody>
                    <a:bodyPr/>
                    <a:lstStyle/>
                    <a:p>
                      <a:pPr marL="97155" marR="412115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участников культурно-досуговых мероприятий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чел.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12 180,00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12 190,00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12 205,00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12 220,00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385278"/>
                  </a:ext>
                </a:extLst>
              </a:tr>
              <a:tr h="224209">
                <a:tc>
                  <a:txBody>
                    <a:bodyPr/>
                    <a:lstStyle/>
                    <a:p>
                      <a:pPr marL="97155" marR="412115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клубных формирований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ед.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209">
                <a:tc>
                  <a:txBody>
                    <a:bodyPr/>
                    <a:lstStyle/>
                    <a:p>
                      <a:pPr marL="97155" marR="412115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участников  клубных формирований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чел.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115817"/>
                  </a:ext>
                </a:extLst>
              </a:tr>
            </a:tbl>
          </a:graphicData>
        </a:graphic>
      </p:graphicFrame>
      <p:sp>
        <p:nvSpPr>
          <p:cNvPr id="6" name="object 12"/>
          <p:cNvSpPr/>
          <p:nvPr/>
        </p:nvSpPr>
        <p:spPr>
          <a:xfrm>
            <a:off x="7914567" y="914400"/>
            <a:ext cx="953638" cy="822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3814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-24319" y="0"/>
            <a:ext cx="9252520" cy="849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«Развитие массового спорта и физической культуры  в Китовском сельском поселении»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071818684"/>
              </p:ext>
            </p:extLst>
          </p:nvPr>
        </p:nvGraphicFramePr>
        <p:xfrm>
          <a:off x="173449" y="5105400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409157"/>
              </p:ext>
            </p:extLst>
          </p:nvPr>
        </p:nvGraphicFramePr>
        <p:xfrm>
          <a:off x="228599" y="4479416"/>
          <a:ext cx="8778592" cy="9721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33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Подпрограмма «Развитие массового спорта»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55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«Обеспечение организации и проведения физкультурных мероприятий и массовых спортивных мероприятий»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883993625"/>
              </p:ext>
            </p:extLst>
          </p:nvPr>
        </p:nvGraphicFramePr>
        <p:xfrm>
          <a:off x="1619672" y="699542"/>
          <a:ext cx="576064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3298719" y="771549"/>
            <a:ext cx="95761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>
            <a:off x="4233241" y="805446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328259" y="832638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7384"/>
            <a:ext cx="1944216" cy="136815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63" y="1086397"/>
            <a:ext cx="2048228" cy="141673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609599" y="2971800"/>
            <a:ext cx="7373477" cy="147732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b="1" dirty="0"/>
              <a:t>Целями муниципальной программы являются:</a:t>
            </a:r>
          </a:p>
          <a:p>
            <a:r>
              <a:rPr lang="ru-RU" dirty="0"/>
              <a:t>-развитие массовой физической культуры и спорта:</a:t>
            </a:r>
          </a:p>
          <a:p>
            <a:r>
              <a:rPr lang="ru-RU" dirty="0"/>
              <a:t>- массовый спорт по месту жительства и отдыха населения;</a:t>
            </a:r>
          </a:p>
          <a:p>
            <a:r>
              <a:rPr lang="ru-RU" dirty="0"/>
              <a:t>- организация, проведение и участие в спортивных, массовых и физкультурно-спортивных мероприятиях.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49744"/>
              </p:ext>
            </p:extLst>
          </p:nvPr>
        </p:nvGraphicFramePr>
        <p:xfrm>
          <a:off x="604006" y="5715000"/>
          <a:ext cx="8266579" cy="831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9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6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30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3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спортивно-массовых мероприятий, проводимых среди различных категорий и групп населения 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Ед.             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16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«Развитие и поддержка малого и среднего предпринимательства в Китовском сельском поселении Шуйского муниципального района»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023220"/>
              </p:ext>
            </p:extLst>
          </p:nvPr>
        </p:nvGraphicFramePr>
        <p:xfrm>
          <a:off x="194805" y="3886200"/>
          <a:ext cx="8778592" cy="13011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«Организационное и информационное содействие созданию и развитию малого и среднего предпринимательства»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«Обеспечение организации и проведения мероприятий, связанных с созданием и развитием малого и среднего предпринимательства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51405508"/>
              </p:ext>
            </p:extLst>
          </p:nvPr>
        </p:nvGraphicFramePr>
        <p:xfrm>
          <a:off x="1676400" y="987573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2995225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839253"/>
            <a:ext cx="7373477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Создание благоприятных условий для устойчивого развития малого и среднего предпринимательства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746755" y="987573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4495800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47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«Энергосбережение и повышение энергетической эффективности экономики и сокращения экономических издержек в бюджетном секторе Китовского сельского поселения»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285409"/>
              </p:ext>
            </p:extLst>
          </p:nvPr>
        </p:nvGraphicFramePr>
        <p:xfrm>
          <a:off x="194805" y="3886200"/>
          <a:ext cx="8778592" cy="1143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 «Энергосбережение и повышение энергетической эффективности  наружного освещения Китовского сельского поселения»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«Обеспечение организации и проведения мероприятий в области энергосбережения»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469874306"/>
              </p:ext>
            </p:extLst>
          </p:nvPr>
        </p:nvGraphicFramePr>
        <p:xfrm>
          <a:off x="1676400" y="987573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977037">
            <a:off x="3151756" y="1181790"/>
            <a:ext cx="908377" cy="326511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822182">
            <a:off x="3918418" y="1535386"/>
            <a:ext cx="640888" cy="18744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502496">
            <a:off x="4584678" y="1540305"/>
            <a:ext cx="678105" cy="218425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839253"/>
            <a:ext cx="7373477" cy="954107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обеспечение рационального использования энергетических ресурсов за счет реализации мероприятий по сбережению и повышению энергетической эффективности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674566"/>
              </p:ext>
            </p:extLst>
          </p:nvPr>
        </p:nvGraphicFramePr>
        <p:xfrm>
          <a:off x="808856" y="5257800"/>
          <a:ext cx="7651576" cy="727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353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4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spc="-3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spc="-3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spc="-3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50" spc="-3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535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Замена светильников на энергосберегающие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шт.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5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5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2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2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570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«Улучшение условий и охраны труда в Китовском сельском поселении»»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291879"/>
              </p:ext>
            </p:extLst>
          </p:nvPr>
        </p:nvGraphicFramePr>
        <p:xfrm>
          <a:off x="182704" y="3459607"/>
          <a:ext cx="8778592" cy="13112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«Улучшение условий и охраны труда в Администрации Китовского сельского поселения</a:t>
                      </a: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муниципальных учреждениях Китовского сельского поселения</a:t>
                      </a: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59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«Организация и проведение специальной оценки условий труда»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59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Основное мероприятие «Организация обучения по охране труда»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4,5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1,5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108851412"/>
              </p:ext>
            </p:extLst>
          </p:nvPr>
        </p:nvGraphicFramePr>
        <p:xfrm>
          <a:off x="1721644" y="462771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2995225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2267708"/>
            <a:ext cx="7373477" cy="938719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100" b="1" dirty="0"/>
              <a:t>Целями муниципальной программы являются:</a:t>
            </a:r>
          </a:p>
          <a:p>
            <a:r>
              <a:rPr lang="ru-RU" sz="1100" dirty="0"/>
              <a:t>- обеспечение безопасности жизни и здоровья работающих граждан, повышение  гарантий  их законных прав на безопасные  условия  труда;</a:t>
            </a:r>
          </a:p>
          <a:p>
            <a:r>
              <a:rPr lang="ru-RU" sz="1100" dirty="0"/>
              <a:t>- защита интересов общества и государства путем сокращения количества случаев производственного травматизма и профессиональных заболеваний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746755" y="987573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4495800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27076"/>
              </p:ext>
            </p:extLst>
          </p:nvPr>
        </p:nvGraphicFramePr>
        <p:xfrm>
          <a:off x="746212" y="4876800"/>
          <a:ext cx="7651576" cy="1897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1186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2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0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spc="-3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lang="ru-RU" sz="100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spc="-3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spc="-3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00" spc="-3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Число несчастных случаев на производстве со смертельным исходом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Численность пострадавших в результате несчастных случаев на производстве с утратой трудоспособности на 1 рабочий день и более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Численность обученных по охране труда руководителей и специалистов в обучающих организациях, аккредитованных в установленном порядке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214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33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endParaRPr lang="ru-RU" sz="1400" b="1" spc="-5" dirty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Расходы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бюджета Китовского сельского поселения 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в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рамках непрограммных направлений</a:t>
            </a:r>
            <a:r>
              <a:rPr lang="ru-RU" sz="1600" b="1" spc="200" dirty="0">
                <a:solidFill>
                  <a:srgbClr val="FFFFFF"/>
                </a:solidFill>
                <a:latin typeface="+mj-lt"/>
                <a:cs typeface="Bookman Old Style"/>
              </a:rPr>
              <a:t>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расходов</a:t>
            </a:r>
            <a:endParaRPr lang="ru-RU" sz="1600" dirty="0">
              <a:latin typeface="+mj-lt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в 2022 – 2024 годах,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руб.</a:t>
            </a:r>
            <a:endParaRPr lang="ru-RU" sz="1600" dirty="0">
              <a:latin typeface="+mj-lt"/>
              <a:cs typeface="Bookman Old Style"/>
            </a:endParaRPr>
          </a:p>
          <a:p>
            <a:pPr algn="ctr"/>
            <a:endParaRPr lang="ru-RU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3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447577"/>
              </p:ext>
            </p:extLst>
          </p:nvPr>
        </p:nvGraphicFramePr>
        <p:xfrm>
          <a:off x="152400" y="1371600"/>
          <a:ext cx="8382000" cy="5174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4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1216">
                <a:tc>
                  <a:txBody>
                    <a:bodyPr/>
                    <a:lstStyle/>
                    <a:p>
                      <a:pPr marL="106680" marR="86360" indent="3302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dirty="0">
                          <a:latin typeface="Times New Roman" pitchFamily="18" charset="0"/>
                          <a:cs typeface="Times New Roman" pitchFamily="18" charset="0"/>
                        </a:rPr>
                        <a:t>№  п</a:t>
                      </a:r>
                      <a:r>
                        <a:rPr sz="1050" b="1" spc="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sz="1050" b="1" dirty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62865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5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sz="1050" b="1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50" b="1" spc="-15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03759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первичного воинского учета на территориях, где отсутствуют военные комиссариаты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232 400,0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238 850,00</a:t>
                      </a: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246 500,00</a:t>
                      </a: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254 900,00</a:t>
                      </a: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1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105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 судебных решений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1 782 670,84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300 000,0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300 000,0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300 000,0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26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11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представления муниципальных услуг на базе и через удаленные рабочие места муниципального автономного учреждения городского округа Шуя «Многофункциональный центр предоставления государственных и муниципальных услуг»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74 776,69</a:t>
                      </a: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76 854,41</a:t>
                      </a: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76 854,41</a:t>
                      </a: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76 854,41</a:t>
                      </a: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трансферты, предоставляемые из бюджета Шуйского муниципального района бюджетам сельских поселений Шуйского муниципального района на осуществление части полномочий Шуйского муниципального района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727 314,23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427 756,35</a:t>
                      </a: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057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Оплата юридических и адвокатских услуг, судебных издержек, связанных с предоставлением интересов Китовского сельского поселения в судебных и иных юридических спорах </a:t>
                      </a:r>
                      <a:endParaRPr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40 600,00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101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трансферты, передаваемые  из бюджета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Китовского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сельского поселений бюджету Шуйского муниципальных районов на исполнение части полномочий по осуществлению муниципального внутреннего финансового контроля в соответствии с заключенными соглашениями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818,76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818,76</a:t>
                      </a: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818,76</a:t>
                      </a: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трансферты, передаваемые  из бюджета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Китовского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сельского поселений бюджету Шуйского муниципальных районов на исполнение части полномочий по осуществлению муниципального внешнего финансового контроля в соответствии с заключенными соглашениями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75 322,0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69 160,0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69 160,0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dirty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2 857 761,76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1 179 601,52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753 333,17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761 733,17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" name="object 11"/>
          <p:cNvSpPr/>
          <p:nvPr/>
        </p:nvSpPr>
        <p:spPr>
          <a:xfrm>
            <a:off x="8087999" y="142851"/>
            <a:ext cx="1056000" cy="8676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6522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143001" y="1905000"/>
            <a:ext cx="7010400" cy="2964160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solidFill>
                  <a:schemeClr val="bg2"/>
                </a:solidFill>
                <a:latin typeface="+mj-lt"/>
                <a:cs typeface="Arial" pitchFamily="34" charset="0"/>
              </a:rPr>
              <a:t>Бюджетные ассигнования на финансирование социально-значимых проектов из бюджета Китовского сельского поселения на 2022 год не предусмотрены </a:t>
            </a:r>
          </a:p>
          <a:p>
            <a:pPr algn="ctr"/>
            <a:endParaRPr lang="ru-RU" sz="1400" dirty="0">
              <a:solidFill>
                <a:schemeClr val="bg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66800" y="1828800"/>
            <a:ext cx="7178675" cy="3184376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95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928674"/>
            <a:ext cx="1151999" cy="916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316713" y="1027032"/>
            <a:ext cx="7479665" cy="758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ДОХОДЫ БЮДЖЕТА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поступающие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20" dirty="0">
                <a:latin typeface="Arial"/>
                <a:cs typeface="Arial"/>
              </a:rPr>
              <a:t>бюджет </a:t>
            </a:r>
            <a:r>
              <a:rPr sz="1600" spc="-10" dirty="0">
                <a:latin typeface="Arial"/>
                <a:cs typeface="Arial"/>
              </a:rPr>
              <a:t>денежные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средства,</a:t>
            </a:r>
            <a:endParaRPr sz="16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latin typeface="Arial"/>
                <a:cs typeface="Arial"/>
              </a:rPr>
              <a:t>за </a:t>
            </a:r>
            <a:r>
              <a:rPr sz="1600" spc="-10" dirty="0">
                <a:latin typeface="Arial"/>
                <a:cs typeface="Arial"/>
              </a:rPr>
              <a:t>исключением средств, </a:t>
            </a:r>
            <a:r>
              <a:rPr sz="1600" spc="-15" dirty="0">
                <a:latin typeface="Arial"/>
                <a:cs typeface="Arial"/>
              </a:rPr>
              <a:t>являющихся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15" dirty="0">
                <a:latin typeface="Arial"/>
                <a:cs typeface="Arial"/>
              </a:rPr>
              <a:t>соответствии </a:t>
            </a:r>
            <a:r>
              <a:rPr sz="1600" spc="-5" dirty="0">
                <a:latin typeface="Arial"/>
                <a:cs typeface="Arial"/>
              </a:rPr>
              <a:t>с </a:t>
            </a:r>
            <a:r>
              <a:rPr sz="1600" spc="-15" dirty="0">
                <a:latin typeface="Arial"/>
                <a:cs typeface="Arial"/>
              </a:rPr>
              <a:t>Бюджетным </a:t>
            </a:r>
            <a:r>
              <a:rPr sz="1600" spc="-10" dirty="0">
                <a:latin typeface="Arial"/>
                <a:cs typeface="Arial"/>
              </a:rPr>
              <a:t>кодексом  </a:t>
            </a:r>
            <a:r>
              <a:rPr sz="1600" spc="-15" dirty="0">
                <a:latin typeface="Arial"/>
                <a:cs typeface="Arial"/>
              </a:rPr>
              <a:t>Российской Федерации </a:t>
            </a:r>
            <a:r>
              <a:rPr sz="1600" spc="-10" dirty="0">
                <a:latin typeface="Arial"/>
                <a:cs typeface="Arial"/>
              </a:rPr>
              <a:t>источниками финансирования дефицита</a:t>
            </a:r>
            <a:r>
              <a:rPr sz="1600" spc="3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03960" y="331472"/>
            <a:ext cx="39370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</a:t>
            </a:r>
            <a:endParaRPr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14287" y="2847771"/>
            <a:ext cx="2700655" cy="3426460"/>
          </a:xfrm>
          <a:custGeom>
            <a:avLst/>
            <a:gdLst/>
            <a:ahLst/>
            <a:cxnLst/>
            <a:rect l="l" t="t" r="r" b="b"/>
            <a:pathLst>
              <a:path w="2700655" h="3426460">
                <a:moveTo>
                  <a:pt x="0" y="3425977"/>
                </a:moveTo>
                <a:lnTo>
                  <a:pt x="2700566" y="3425977"/>
                </a:lnTo>
                <a:lnTo>
                  <a:pt x="2700566" y="0"/>
                </a:lnTo>
                <a:lnTo>
                  <a:pt x="0" y="0"/>
                </a:lnTo>
                <a:lnTo>
                  <a:pt x="0" y="342597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14287" y="2673743"/>
            <a:ext cx="2700655" cy="3600450"/>
          </a:xfrm>
          <a:custGeom>
            <a:avLst/>
            <a:gdLst/>
            <a:ahLst/>
            <a:cxnLst/>
            <a:rect l="l" t="t" r="r" b="b"/>
            <a:pathLst>
              <a:path w="2700655" h="3600450">
                <a:moveTo>
                  <a:pt x="0" y="0"/>
                </a:moveTo>
                <a:lnTo>
                  <a:pt x="2700566" y="0"/>
                </a:lnTo>
                <a:lnTo>
                  <a:pt x="2700566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1553481" y="2974991"/>
            <a:ext cx="128270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100"/>
              </a:spcBef>
              <a:tabLst>
                <a:tab pos="676910" algn="l"/>
              </a:tabLst>
            </a:pP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  </a:t>
            </a:r>
            <a:r>
              <a:rPr sz="1400" spc="-35" dirty="0">
                <a:latin typeface="Arial"/>
                <a:cs typeface="Arial"/>
              </a:rPr>
              <a:t>у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в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нн</a:t>
            </a:r>
            <a:r>
              <a:rPr sz="1400" spc="-5" dirty="0">
                <a:latin typeface="Arial"/>
                <a:cs typeface="Arial"/>
              </a:rPr>
              <a:t>ых</a:t>
            </a:r>
            <a:endParaRPr sz="1400" dirty="0">
              <a:latin typeface="Arial"/>
              <a:cs typeface="Arial"/>
            </a:endParaRPr>
          </a:p>
          <a:p>
            <a:pPr marL="289560" marR="5080" indent="211454">
              <a:lnSpc>
                <a:spcPct val="100000"/>
              </a:lnSpc>
            </a:pP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де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1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м  Ф</a:t>
            </a:r>
            <a:r>
              <a:rPr sz="1400" spc="-4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рации</a:t>
            </a:r>
            <a:r>
              <a:rPr sz="1400" dirty="0">
                <a:latin typeface="Arial"/>
                <a:cs typeface="Arial"/>
              </a:rPr>
              <a:t>,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93022" y="2974991"/>
            <a:ext cx="110680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  </a:t>
            </a:r>
            <a:r>
              <a:rPr sz="1400" spc="-10" dirty="0">
                <a:latin typeface="Arial"/>
                <a:cs typeface="Arial"/>
              </a:rPr>
              <a:t>налогов,  Налоговым  Российской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3022" y="4041790"/>
            <a:ext cx="2420620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850265" indent="-1720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>
                <a:latin typeface="Arial"/>
                <a:cs typeface="Arial"/>
              </a:rPr>
              <a:t>налог 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доходы  </a:t>
            </a:r>
            <a:r>
              <a:rPr sz="1400" spc="-5" dirty="0">
                <a:latin typeface="Arial"/>
                <a:cs typeface="Arial"/>
              </a:rPr>
              <a:t>физических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marR="549910" indent="-1720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 err="1">
                <a:latin typeface="Arial"/>
                <a:cs typeface="Arial"/>
              </a:rPr>
              <a:t>налог</a:t>
            </a:r>
            <a:r>
              <a:rPr sz="1400" dirty="0">
                <a:latin typeface="Arial"/>
                <a:cs typeface="Arial"/>
              </a:rPr>
              <a:t> 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имущество  физических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 err="1">
                <a:latin typeface="Arial"/>
                <a:cs typeface="Arial"/>
              </a:rPr>
              <a:t>земельный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налог;</a:t>
            </a: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государственная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пошлина;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60001" y="2863405"/>
            <a:ext cx="3024505" cy="3410585"/>
          </a:xfrm>
          <a:prstGeom prst="rect">
            <a:avLst/>
          </a:prstGeom>
          <a:solidFill>
            <a:schemeClr val="bg2"/>
          </a:solidFill>
          <a:ln w="25400">
            <a:solidFill>
              <a:srgbClr val="6F6FBC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90805" marR="83185">
              <a:lnSpc>
                <a:spcPct val="100000"/>
              </a:lnSpc>
              <a:spcBef>
                <a:spcPts val="980"/>
              </a:spcBef>
              <a:tabLst>
                <a:tab pos="1322705" algn="l"/>
                <a:tab pos="1406525" algn="l"/>
                <a:tab pos="1647189" algn="l"/>
                <a:tab pos="1978025" algn="l"/>
                <a:tab pos="2390775" algn="l"/>
              </a:tabLst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	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1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	</a:t>
            </a:r>
            <a:r>
              <a:rPr sz="1400" spc="-20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г</a:t>
            </a:r>
            <a:r>
              <a:rPr sz="1400" spc="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  </a:t>
            </a:r>
            <a:r>
              <a:rPr sz="1400" spc="-5" dirty="0">
                <a:latin typeface="Arial"/>
                <a:cs typeface="Arial"/>
              </a:rPr>
              <a:t>пошлин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сборов, </a:t>
            </a:r>
            <a:r>
              <a:rPr sz="1400" spc="-10" dirty="0">
                <a:latin typeface="Arial"/>
                <a:cs typeface="Arial"/>
              </a:rPr>
              <a:t>установленных  </a:t>
            </a:r>
            <a:r>
              <a:rPr sz="140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во</a:t>
            </a:r>
            <a:r>
              <a:rPr sz="1400" dirty="0">
                <a:latin typeface="Arial"/>
                <a:cs typeface="Arial"/>
              </a:rPr>
              <a:t>м	</a:t>
            </a:r>
            <a:r>
              <a:rPr sz="1400" spc="-65" dirty="0">
                <a:latin typeface="Arial"/>
                <a:cs typeface="Arial"/>
              </a:rPr>
              <a:t>Р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0" dirty="0">
                <a:latin typeface="Arial"/>
                <a:cs typeface="Arial"/>
              </a:rPr>
              <a:t>сс</a:t>
            </a:r>
            <a:r>
              <a:rPr sz="1400" spc="-5" dirty="0">
                <a:latin typeface="Arial"/>
                <a:cs typeface="Arial"/>
              </a:rPr>
              <a:t>ий</a:t>
            </a:r>
            <a:r>
              <a:rPr sz="1400" spc="0" dirty="0">
                <a:latin typeface="Arial"/>
                <a:cs typeface="Arial"/>
              </a:rPr>
              <a:t>ск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й  </a:t>
            </a:r>
            <a:r>
              <a:rPr sz="1400" spc="-10" dirty="0">
                <a:latin typeface="Arial"/>
                <a:cs typeface="Arial"/>
              </a:rPr>
              <a:t>Федерации, </a:t>
            </a:r>
            <a:r>
              <a:rPr sz="1400" dirty="0">
                <a:latin typeface="Arial"/>
                <a:cs typeface="Arial"/>
              </a:rPr>
              <a:t>а </a:t>
            </a:r>
            <a:r>
              <a:rPr sz="1400" spc="-10" dirty="0">
                <a:latin typeface="Arial"/>
                <a:cs typeface="Arial"/>
              </a:rPr>
              <a:t>также </a:t>
            </a:r>
            <a:r>
              <a:rPr sz="1400" spc="-5" dirty="0">
                <a:latin typeface="Arial"/>
                <a:cs typeface="Arial"/>
              </a:rPr>
              <a:t>штрафов </a:t>
            </a:r>
            <a:r>
              <a:rPr sz="1400" spc="-10" dirty="0">
                <a:latin typeface="Arial"/>
                <a:cs typeface="Arial"/>
              </a:rPr>
              <a:t>за  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ар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ш</a:t>
            </a:r>
            <a:r>
              <a:rPr sz="1400" spc="-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е		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spc="-6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ва,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  <a:p>
            <a:pPr marL="289560" marR="108585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15" dirty="0">
                <a:latin typeface="Arial"/>
                <a:cs typeface="Arial"/>
              </a:rPr>
              <a:t>доходы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spc="-10" dirty="0">
                <a:latin typeface="Arial"/>
                <a:cs typeface="Arial"/>
              </a:rPr>
              <a:t>использования  </a:t>
            </a:r>
            <a:r>
              <a:rPr sz="1400" spc="-5" dirty="0">
                <a:latin typeface="Arial"/>
                <a:cs typeface="Arial"/>
              </a:rPr>
              <a:t>имущества, </a:t>
            </a:r>
            <a:r>
              <a:rPr sz="1400" spc="-15" dirty="0">
                <a:latin typeface="Arial"/>
                <a:cs typeface="Arial"/>
              </a:rPr>
              <a:t>находящегося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5" dirty="0">
                <a:latin typeface="Arial"/>
                <a:cs typeface="Arial"/>
              </a:rPr>
              <a:t>муниципальной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собственности;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5" dirty="0">
                <a:latin typeface="Arial"/>
                <a:cs typeface="Arial"/>
              </a:rPr>
              <a:t>доходы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dirty="0">
                <a:latin typeface="Arial"/>
                <a:cs typeface="Arial"/>
              </a:rPr>
              <a:t>оказания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платных</a:t>
            </a:r>
            <a:endParaRPr sz="1400" dirty="0">
              <a:latin typeface="Arial"/>
              <a:cs typeface="Arial"/>
            </a:endParaRPr>
          </a:p>
          <a:p>
            <a:pPr marL="289560" marR="371475" indent="-63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услуг (работ)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компенсации  </a:t>
            </a:r>
            <a:r>
              <a:rPr sz="1400" spc="-15" dirty="0">
                <a:latin typeface="Arial"/>
                <a:cs typeface="Arial"/>
              </a:rPr>
              <a:t>затрат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государства;</a:t>
            </a:r>
            <a:endParaRPr sz="1400" dirty="0">
              <a:latin typeface="Arial"/>
              <a:cs typeface="Arial"/>
            </a:endParaRPr>
          </a:p>
          <a:p>
            <a:pPr marL="289560" marR="146050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5" dirty="0">
                <a:latin typeface="Arial"/>
                <a:cs typeface="Arial"/>
              </a:rPr>
              <a:t>штрафы, санкции, </a:t>
            </a:r>
            <a:r>
              <a:rPr sz="1400" spc="-10" dirty="0">
                <a:latin typeface="Arial"/>
                <a:cs typeface="Arial"/>
              </a:rPr>
              <a:t>возмещение  </a:t>
            </a:r>
            <a:r>
              <a:rPr sz="1400" spc="-15" dirty="0">
                <a:latin typeface="Arial"/>
                <a:cs typeface="Arial"/>
              </a:rPr>
              <a:t>ущерба;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15075" y="2865386"/>
            <a:ext cx="2700020" cy="3397885"/>
          </a:xfrm>
          <a:custGeom>
            <a:avLst/>
            <a:gdLst/>
            <a:ahLst/>
            <a:cxnLst/>
            <a:rect l="l" t="t" r="r" b="b"/>
            <a:pathLst>
              <a:path w="2700020" h="3397885">
                <a:moveTo>
                  <a:pt x="0" y="3397478"/>
                </a:moveTo>
                <a:lnTo>
                  <a:pt x="2699994" y="3397478"/>
                </a:lnTo>
                <a:lnTo>
                  <a:pt x="2699994" y="0"/>
                </a:lnTo>
                <a:lnTo>
                  <a:pt x="0" y="0"/>
                </a:lnTo>
                <a:lnTo>
                  <a:pt x="0" y="339747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6215075" y="2662859"/>
            <a:ext cx="2700020" cy="3600450"/>
          </a:xfrm>
          <a:custGeom>
            <a:avLst/>
            <a:gdLst/>
            <a:ahLst/>
            <a:cxnLst/>
            <a:rect l="l" t="t" r="r" b="b"/>
            <a:pathLst>
              <a:path w="2700020" h="3600450">
                <a:moveTo>
                  <a:pt x="0" y="0"/>
                </a:moveTo>
                <a:lnTo>
                  <a:pt x="2699994" y="0"/>
                </a:lnTo>
                <a:lnTo>
                  <a:pt x="2699994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7746707" y="2964108"/>
            <a:ext cx="10896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34670" algn="l"/>
              </a:tabLst>
            </a:pPr>
            <a:r>
              <a:rPr sz="1400" spc="-20" dirty="0">
                <a:latin typeface="Arial"/>
                <a:cs typeface="Arial"/>
              </a:rPr>
              <a:t>от	</a:t>
            </a:r>
            <a:r>
              <a:rPr sz="1400" spc="-10" dirty="0">
                <a:latin typeface="Arial"/>
                <a:cs typeface="Arial"/>
              </a:rPr>
              <a:t>других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06513" y="2964108"/>
            <a:ext cx="113538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Поступления  </a:t>
            </a:r>
            <a:r>
              <a:rPr sz="1400" spc="-15" dirty="0">
                <a:latin typeface="Arial"/>
                <a:cs typeface="Arial"/>
              </a:rPr>
              <a:t>бюджетов  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н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-5" dirty="0">
                <a:latin typeface="Arial"/>
                <a:cs typeface="Arial"/>
              </a:rPr>
              <a:t>фе</a:t>
            </a:r>
            <a:r>
              <a:rPr sz="1400" spc="-50" dirty="0">
                <a:latin typeface="Arial"/>
                <a:cs typeface="Arial"/>
              </a:rPr>
              <a:t>р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ы</a:t>
            </a:r>
            <a:r>
              <a:rPr sz="1400" spc="-15" dirty="0">
                <a:latin typeface="Arial"/>
                <a:cs typeface="Arial"/>
              </a:rPr>
              <a:t>)</a:t>
            </a:r>
            <a:r>
              <a:rPr sz="1400" dirty="0">
                <a:latin typeface="Arial"/>
                <a:cs typeface="Arial"/>
              </a:rPr>
              <a:t>,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473896" y="3177543"/>
            <a:ext cx="136334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" marR="5080" indent="-26543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(</a:t>
            </a:r>
            <a:r>
              <a:rPr sz="1400" spc="-20" dirty="0">
                <a:latin typeface="Arial"/>
                <a:cs typeface="Arial"/>
              </a:rPr>
              <a:t>м</a:t>
            </a:r>
            <a:r>
              <a:rPr sz="1400" spc="-25" dirty="0">
                <a:latin typeface="Arial"/>
                <a:cs typeface="Arial"/>
              </a:rPr>
              <a:t>е</a:t>
            </a:r>
            <a:r>
              <a:rPr sz="1400" spc="0" dirty="0">
                <a:latin typeface="Arial"/>
                <a:cs typeface="Arial"/>
              </a:rPr>
              <a:t>ж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-35" dirty="0">
                <a:latin typeface="Arial"/>
                <a:cs typeface="Arial"/>
              </a:rPr>
              <a:t>ю</a:t>
            </a:r>
            <a:r>
              <a:rPr sz="1400" spc="-5" dirty="0">
                <a:latin typeface="Arial"/>
                <a:cs typeface="Arial"/>
              </a:rPr>
              <a:t>дж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ы</a:t>
            </a:r>
            <a:r>
              <a:rPr sz="1400" dirty="0">
                <a:latin typeface="Arial"/>
                <a:cs typeface="Arial"/>
              </a:rPr>
              <a:t>е  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р</a:t>
            </a:r>
            <a:r>
              <a:rPr sz="1400" spc="-35" dirty="0">
                <a:latin typeface="Arial"/>
                <a:cs typeface="Arial"/>
              </a:rPr>
              <a:t>г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аций</a:t>
            </a:r>
            <a:r>
              <a:rPr sz="1400" dirty="0">
                <a:latin typeface="Arial"/>
                <a:cs typeface="Arial"/>
              </a:rPr>
              <a:t>,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306692" y="3604412"/>
            <a:ext cx="252793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граждан (кроме </a:t>
            </a:r>
            <a:r>
              <a:rPr sz="1400" spc="-10" dirty="0">
                <a:latin typeface="Arial"/>
                <a:cs typeface="Arial"/>
              </a:rPr>
              <a:t>налоговых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неналоговых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доходов)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796561" y="2248171"/>
            <a:ext cx="1536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60001" y="2250452"/>
            <a:ext cx="3024505" cy="613410"/>
          </a:xfrm>
          <a:prstGeom prst="rect">
            <a:avLst/>
          </a:prstGeom>
          <a:solidFill>
            <a:schemeClr val="bg2">
              <a:lumMod val="75000"/>
            </a:schemeClr>
          </a:solidFill>
          <a:ln w="26187">
            <a:solidFill>
              <a:srgbClr val="6F6FBC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91235" marR="589915" indent="-393700">
              <a:lnSpc>
                <a:spcPct val="100000"/>
              </a:lnSpc>
              <a:spcBef>
                <a:spcPts val="204"/>
              </a:spcBef>
            </a:pPr>
            <a:r>
              <a:rPr sz="1800" b="1" spc="-5" dirty="0">
                <a:latin typeface="Arial"/>
                <a:cs typeface="Arial"/>
              </a:rPr>
              <a:t>НЕН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6215075" y="2253386"/>
            <a:ext cx="2700020" cy="612140"/>
          </a:xfrm>
          <a:prstGeom prst="rect">
            <a:avLst/>
          </a:prstGeom>
          <a:solidFill>
            <a:srgbClr val="92D050"/>
          </a:solidFill>
          <a:ln w="25400">
            <a:solidFill>
              <a:srgbClr val="6F6FBC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472440" marR="277495" indent="-189230">
              <a:lnSpc>
                <a:spcPct val="100000"/>
              </a:lnSpc>
              <a:spcBef>
                <a:spcPts val="200"/>
              </a:spcBef>
            </a:pPr>
            <a:r>
              <a:rPr sz="1800" b="1" dirty="0">
                <a:latin typeface="Arial"/>
                <a:cs typeface="Arial"/>
              </a:rPr>
              <a:t>БЕЗ</a:t>
            </a:r>
            <a:r>
              <a:rPr sz="1800" b="1" spc="-5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ОЗ</a:t>
            </a:r>
            <a:r>
              <a:rPr sz="1800" b="1" spc="-5" dirty="0">
                <a:latin typeface="Arial"/>
                <a:cs typeface="Arial"/>
              </a:rPr>
              <a:t>МЕ</a:t>
            </a:r>
            <a:r>
              <a:rPr sz="1800" b="1" dirty="0">
                <a:latin typeface="Arial"/>
                <a:cs typeface="Arial"/>
              </a:rPr>
              <a:t>ЗД</a:t>
            </a: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10" dirty="0">
                <a:latin typeface="Arial"/>
                <a:cs typeface="Arial"/>
              </a:rPr>
              <a:t>ПОСТУПЛЕНИЯ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28728" y="2018987"/>
            <a:ext cx="6287135" cy="1905"/>
          </a:xfrm>
          <a:custGeom>
            <a:avLst/>
            <a:gdLst/>
            <a:ahLst/>
            <a:cxnLst/>
            <a:rect l="l" t="t" r="r" b="b"/>
            <a:pathLst>
              <a:path w="6287134" h="1905">
                <a:moveTo>
                  <a:pt x="0" y="0"/>
                </a:moveTo>
                <a:lnTo>
                  <a:pt x="6286538" y="1587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1445171" y="2020420"/>
            <a:ext cx="635" cy="186690"/>
          </a:xfrm>
          <a:custGeom>
            <a:avLst/>
            <a:gdLst/>
            <a:ahLst/>
            <a:cxnLst/>
            <a:rect l="l" t="t" r="r" b="b"/>
            <a:pathLst>
              <a:path w="634" h="186689">
                <a:moveTo>
                  <a:pt x="171" y="-14287"/>
                </a:moveTo>
                <a:lnTo>
                  <a:pt x="171" y="200583"/>
                </a:lnTo>
              </a:path>
            </a:pathLst>
          </a:custGeom>
          <a:ln w="2891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1395314" y="2120902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30" h="86360">
                <a:moveTo>
                  <a:pt x="0" y="0"/>
                </a:moveTo>
                <a:lnTo>
                  <a:pt x="49847" y="85813"/>
                </a:lnTo>
                <a:lnTo>
                  <a:pt x="100012" y="177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02002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65264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4582521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453316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 txBox="1"/>
          <p:nvPr/>
        </p:nvSpPr>
        <p:spPr>
          <a:xfrm>
            <a:off x="301279" y="1457184"/>
            <a:ext cx="5391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Bookman Old Style"/>
                <a:cs typeface="Bookman Old Style"/>
              </a:rPr>
              <a:t>Бюджет</a:t>
            </a:r>
            <a:endParaRPr sz="900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8145" y="608202"/>
            <a:ext cx="71024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+mj-lt"/>
              </a:rPr>
              <a:t>Сведения о долговых обязательствах Китовского сельского поселения </a:t>
            </a:r>
          </a:p>
          <a:p>
            <a:pPr algn="ctr"/>
            <a:r>
              <a:rPr lang="ru-RU" sz="1600" b="1" dirty="0">
                <a:solidFill>
                  <a:schemeClr val="bg2"/>
                </a:solidFill>
                <a:latin typeface="+mj-lt"/>
              </a:rPr>
              <a:t>на 2022  год, руб.</a:t>
            </a:r>
            <a:endParaRPr lang="ru-RU" sz="1600" dirty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ru-RU" sz="1400" b="1" dirty="0">
                <a:solidFill>
                  <a:schemeClr val="bg2"/>
                </a:solidFill>
              </a:rPr>
              <a:t> </a:t>
            </a:r>
            <a:endParaRPr lang="ru-RU" sz="1400" dirty="0">
              <a:solidFill>
                <a:schemeClr val="bg2"/>
              </a:solidFill>
            </a:endParaRPr>
          </a:p>
          <a:p>
            <a:pPr algn="ctr"/>
            <a:endParaRPr lang="ru-RU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8145" y="608202"/>
            <a:ext cx="71024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2000" y="1371600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954293"/>
              </p:ext>
            </p:extLst>
          </p:nvPr>
        </p:nvGraphicFramePr>
        <p:xfrm>
          <a:off x="228600" y="1981200"/>
          <a:ext cx="8382000" cy="4590513"/>
        </p:xfrm>
        <a:graphic>
          <a:graphicData uri="http://schemas.openxmlformats.org/drawingml/2006/table">
            <a:tbl>
              <a:tblPr/>
              <a:tblGrid>
                <a:gridCol w="3254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0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4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  по муниципальным гарантиям Китовского сельского поселения,руб.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3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01.01.2022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01.01.2022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0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долга в 2022 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долга в 2022 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банков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0,0 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1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гарантий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гарантий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Погашение долга в 2022 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Погашение долга в 2022 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8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областного бюджета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банков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7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исполнение гарантий (гарантийный случай)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01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01.01.2023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01.01.2023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844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041278" y="149291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762753" cy="990600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КОНТАКТНАЯ ИНФОРМАЦИЯ</a:t>
            </a:r>
            <a:r>
              <a:rPr lang="ru-RU" sz="2400" dirty="0"/>
              <a:t>: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421759" y="1298779"/>
            <a:ext cx="8299450" cy="22159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Презентация «Бюджет для граждан» к проекту решения Совета Китовского сельского поселения « О бюджете Китовского  сельского поселения на 2022 год и на плановый период 2023 и 2024 годов» подготовлена Администрацией Китовского сельского  поселения Шуйского муниципального района Ивановской области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Мы надеемся, что представленная информация оказалась для Вас полезной  и интересной.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33400" y="3657600"/>
            <a:ext cx="4876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5" dirty="0">
                <a:latin typeface="Arial"/>
                <a:cs typeface="Arial"/>
              </a:rPr>
              <a:t>Информацию  вы  можете  получить  по: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10599" y="3493339"/>
            <a:ext cx="3409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9095" algn="l"/>
              </a:tabLst>
            </a:pPr>
            <a:r>
              <a:rPr sz="1800" spc="-5" dirty="0">
                <a:latin typeface="Arial"/>
                <a:cs typeface="Arial"/>
              </a:rPr>
              <a:t>	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1911" y="4038600"/>
            <a:ext cx="7919084" cy="2513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</a:t>
            </a:r>
            <a:r>
              <a:rPr sz="1800" spc="-20" dirty="0">
                <a:latin typeface="Arial"/>
                <a:cs typeface="Arial"/>
              </a:rPr>
              <a:t>телефону: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35189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или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35186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факсу: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35189</a:t>
            </a:r>
            <a:endParaRPr sz="18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письмом по </a:t>
            </a:r>
            <a:r>
              <a:rPr sz="1800" spc="-15" dirty="0">
                <a:latin typeface="Arial"/>
                <a:cs typeface="Arial"/>
              </a:rPr>
              <a:t>почте: </a:t>
            </a:r>
            <a:r>
              <a:rPr lang="ru-RU" sz="1800" spc="-10" dirty="0">
                <a:latin typeface="Arial"/>
                <a:cs typeface="Arial"/>
              </a:rPr>
              <a:t>155927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lang="ru-RU" sz="1800" spc="-5" dirty="0">
                <a:latin typeface="Arial"/>
                <a:cs typeface="Arial"/>
              </a:rPr>
              <a:t>Ивановская область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lang="ru-RU" sz="1800" dirty="0">
                <a:latin typeface="Arial"/>
                <a:cs typeface="Arial"/>
              </a:rPr>
              <a:t>Шуйский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район, </a:t>
            </a:r>
            <a:r>
              <a:rPr lang="ru-RU" sz="1800" spc="-5" dirty="0">
                <a:latin typeface="Arial"/>
                <a:cs typeface="Arial"/>
              </a:rPr>
              <a:t>с</a:t>
            </a:r>
            <a:r>
              <a:rPr sz="1800" spc="-5" dirty="0">
                <a:latin typeface="Arial"/>
                <a:cs typeface="Arial"/>
              </a:rPr>
              <a:t>. </a:t>
            </a:r>
            <a:r>
              <a:rPr lang="ru-RU" sz="1800" spc="-20" dirty="0">
                <a:latin typeface="Arial"/>
                <a:cs typeface="Arial"/>
              </a:rPr>
              <a:t>Китово</a:t>
            </a:r>
            <a:r>
              <a:rPr sz="1800" spc="-20" dirty="0">
                <a:latin typeface="Arial"/>
                <a:cs typeface="Arial"/>
              </a:rPr>
              <a:t>,  ул. </a:t>
            </a:r>
            <a:r>
              <a:rPr lang="ru-RU" sz="1800" spc="-5" dirty="0">
                <a:latin typeface="Arial"/>
                <a:cs typeface="Arial"/>
              </a:rPr>
              <a:t>Северная 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sz="1800" dirty="0">
                <a:latin typeface="Arial"/>
                <a:cs typeface="Arial"/>
              </a:rPr>
              <a:t>д.</a:t>
            </a:r>
            <a:r>
              <a:rPr lang="ru-RU" sz="1800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или</a:t>
            </a:r>
            <a:r>
              <a:rPr sz="1800" dirty="0">
                <a:latin typeface="Arial"/>
                <a:cs typeface="Arial"/>
              </a:rPr>
              <a:t> </a:t>
            </a:r>
            <a:r>
              <a:rPr lang="ru-RU" sz="1800" dirty="0">
                <a:latin typeface="Arial"/>
                <a:cs typeface="Arial"/>
              </a:rPr>
              <a:t>на адрес электронной почты:</a:t>
            </a:r>
            <a:r>
              <a:rPr lang="ru-RU" dirty="0"/>
              <a:t> </a:t>
            </a:r>
            <a:r>
              <a:rPr lang="en-US" dirty="0">
                <a:hlinkClick r:id="rId5"/>
              </a:rPr>
              <a:t>kitovo@ivreg.ru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18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25" dirty="0">
                <a:latin typeface="Arial"/>
                <a:cs typeface="Arial"/>
              </a:rPr>
              <a:t>Режим </a:t>
            </a:r>
            <a:r>
              <a:rPr sz="1800" spc="-10" dirty="0">
                <a:latin typeface="Arial"/>
                <a:cs typeface="Arial"/>
              </a:rPr>
              <a:t>работы: </a:t>
            </a:r>
            <a:r>
              <a:rPr sz="1800" spc="-15" dirty="0">
                <a:latin typeface="Arial"/>
                <a:cs typeface="Arial"/>
              </a:rPr>
              <a:t>Понедельник </a:t>
            </a:r>
            <a:r>
              <a:rPr sz="1800" spc="-5" dirty="0">
                <a:latin typeface="Arial"/>
                <a:cs typeface="Arial"/>
              </a:rPr>
              <a:t>– пятница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5" dirty="0">
                <a:latin typeface="Arial"/>
                <a:cs typeface="Arial"/>
              </a:rPr>
              <a:t>8.</a:t>
            </a:r>
            <a:r>
              <a:rPr lang="ru-RU" sz="1800" spc="-5" dirty="0">
                <a:latin typeface="Arial"/>
                <a:cs typeface="Arial"/>
              </a:rPr>
              <a:t>30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6</a:t>
            </a:r>
            <a:r>
              <a:rPr sz="1800" spc="-10" dirty="0">
                <a:latin typeface="Arial"/>
                <a:cs typeface="Arial"/>
              </a:rPr>
              <a:t>.00,</a:t>
            </a:r>
            <a:endParaRPr sz="1800" dirty="0">
              <a:latin typeface="Arial"/>
              <a:cs typeface="Arial"/>
            </a:endParaRPr>
          </a:p>
          <a:p>
            <a:pPr marL="19812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перерыв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.00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.</a:t>
            </a:r>
            <a:r>
              <a:rPr lang="ru-RU" sz="1800" spc="-10" dirty="0">
                <a:latin typeface="Arial"/>
                <a:cs typeface="Arial"/>
              </a:rPr>
              <a:t>45</a:t>
            </a:r>
            <a:r>
              <a:rPr sz="1800" spc="-10" dirty="0">
                <a:latin typeface="Arial"/>
                <a:cs typeface="Arial"/>
              </a:rPr>
              <a:t>;</a:t>
            </a:r>
            <a:endParaRPr sz="1800" dirty="0">
              <a:latin typeface="Arial"/>
              <a:cs typeface="Arial"/>
            </a:endParaRPr>
          </a:p>
          <a:p>
            <a:pPr marL="1981835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Суббота, </a:t>
            </a:r>
            <a:r>
              <a:rPr sz="1800" spc="-10" dirty="0">
                <a:latin typeface="Arial"/>
                <a:cs typeface="Arial"/>
              </a:rPr>
              <a:t>воскресенье </a:t>
            </a:r>
            <a:r>
              <a:rPr sz="1800" spc="-5" dirty="0">
                <a:latin typeface="Arial"/>
                <a:cs typeface="Arial"/>
              </a:rPr>
              <a:t>– </a:t>
            </a:r>
            <a:r>
              <a:rPr sz="1800" spc="-15" dirty="0">
                <a:latin typeface="Arial"/>
                <a:cs typeface="Arial"/>
              </a:rPr>
              <a:t>выходные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дни</a:t>
            </a:r>
          </a:p>
        </p:txBody>
      </p:sp>
    </p:spTree>
    <p:extLst>
      <p:ext uri="{BB962C8B-B14F-4D97-AF65-F5344CB8AC3E}">
        <p14:creationId xmlns:p14="http://schemas.microsoft.com/office/powerpoint/2010/main" val="286447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44242" y="160152"/>
            <a:ext cx="4496718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МЕЖБЮДЖЕТНЫЕ ТРАНСФЕРТЫ</a:t>
            </a:r>
            <a:endParaRPr lang="ru-RU"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0938" y="1079660"/>
            <a:ext cx="8340725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МЕЖБЮДЖЕТНЫЕ ТРАНСФЕРТЫ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0" dirty="0">
                <a:latin typeface="Arial"/>
                <a:cs typeface="Arial"/>
              </a:rPr>
              <a:t>средства, </a:t>
            </a:r>
            <a:r>
              <a:rPr sz="1600" spc="-15" dirty="0">
                <a:latin typeface="Arial"/>
                <a:cs typeface="Arial"/>
              </a:rPr>
              <a:t>предоставляемые одним </a:t>
            </a:r>
            <a:r>
              <a:rPr sz="1600" spc="-20" dirty="0">
                <a:latin typeface="Arial"/>
                <a:cs typeface="Arial"/>
              </a:rPr>
              <a:t>бюджетом  </a:t>
            </a:r>
            <a:r>
              <a:rPr sz="1600" spc="-15" dirty="0">
                <a:latin typeface="Arial"/>
                <a:cs typeface="Arial"/>
              </a:rPr>
              <a:t>бюджетной </a:t>
            </a:r>
            <a:r>
              <a:rPr sz="1600" spc="-10" dirty="0">
                <a:latin typeface="Arial"/>
                <a:cs typeface="Arial"/>
              </a:rPr>
              <a:t>системы </a:t>
            </a:r>
            <a:r>
              <a:rPr sz="1600" spc="-15" dirty="0">
                <a:latin typeface="Arial"/>
                <a:cs typeface="Arial"/>
              </a:rPr>
              <a:t>Российской Федерации другому бюджету бюджетной </a:t>
            </a:r>
            <a:r>
              <a:rPr sz="1600" spc="-10" dirty="0">
                <a:latin typeface="Arial"/>
                <a:cs typeface="Arial"/>
              </a:rPr>
              <a:t>системы  </a:t>
            </a:r>
            <a:r>
              <a:rPr sz="1600" spc="-15" dirty="0">
                <a:latin typeface="Arial"/>
                <a:cs typeface="Arial"/>
              </a:rPr>
              <a:t>Российской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Федерации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39858" y="3307448"/>
            <a:ext cx="2664282" cy="100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239852" y="330744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3638830" y="3453166"/>
            <a:ext cx="186499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Предоставляются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15" dirty="0">
                <a:latin typeface="Arial"/>
                <a:cs typeface="Arial"/>
              </a:rPr>
              <a:t>безвозмездной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15" dirty="0">
                <a:latin typeface="Arial"/>
                <a:cs typeface="Arial"/>
              </a:rPr>
              <a:t>безвозвратной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основе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66020" y="4351782"/>
            <a:ext cx="2663996" cy="1008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3266016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3275863" y="5359895"/>
            <a:ext cx="2663990" cy="1007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3275855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3469538" y="4307193"/>
            <a:ext cx="2256790" cy="20015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6700" marR="259079" algn="ctr">
              <a:lnSpc>
                <a:spcPct val="79800"/>
              </a:lnSpc>
              <a:spcBef>
                <a:spcPts val="535"/>
              </a:spcBef>
            </a:pPr>
            <a:r>
              <a:rPr sz="1400" spc="-170" dirty="0" err="1">
                <a:latin typeface="Arial"/>
                <a:cs typeface="Arial"/>
              </a:rPr>
              <a:t>Предоставляются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5" dirty="0">
                <a:latin typeface="Arial"/>
                <a:cs typeface="Arial"/>
              </a:rPr>
              <a:t>финансирование</a:t>
            </a:r>
            <a:endParaRPr sz="1400" dirty="0">
              <a:latin typeface="Arial"/>
              <a:cs typeface="Arial"/>
            </a:endParaRPr>
          </a:p>
          <a:p>
            <a:pPr marL="215265">
              <a:lnSpc>
                <a:spcPts val="1255"/>
              </a:lnSpc>
            </a:pPr>
            <a:r>
              <a:rPr sz="1400" spc="-10" dirty="0">
                <a:latin typeface="Arial"/>
                <a:cs typeface="Arial"/>
              </a:rPr>
              <a:t>«переданных»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другим</a:t>
            </a:r>
            <a:endParaRPr sz="1400" dirty="0">
              <a:latin typeface="Arial"/>
              <a:cs typeface="Arial"/>
            </a:endParaRPr>
          </a:p>
          <a:p>
            <a:pPr marL="12700" marR="5080" indent="-1905" algn="ctr">
              <a:lnSpc>
                <a:spcPts val="1400"/>
              </a:lnSpc>
              <a:spcBef>
                <a:spcPts val="140"/>
              </a:spcBef>
            </a:pPr>
            <a:r>
              <a:rPr sz="1400" spc="-10" dirty="0">
                <a:latin typeface="Arial"/>
                <a:cs typeface="Arial"/>
              </a:rPr>
              <a:t>публично-правовым  </a:t>
            </a:r>
            <a:r>
              <a:rPr sz="1400" spc="-5" dirty="0">
                <a:latin typeface="Arial"/>
                <a:cs typeface="Arial"/>
              </a:rPr>
              <a:t>образованиям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полномочий</a:t>
            </a:r>
            <a:endParaRPr sz="1400" dirty="0">
              <a:latin typeface="Arial"/>
              <a:cs typeface="Arial"/>
            </a:endParaRPr>
          </a:p>
          <a:p>
            <a:pPr marL="276225" marR="252095" algn="ctr">
              <a:lnSpc>
                <a:spcPct val="83400"/>
              </a:lnSpc>
              <a:spcBef>
                <a:spcPts val="865"/>
              </a:spcBef>
            </a:pPr>
            <a:r>
              <a:rPr sz="1400" spc="-10" dirty="0">
                <a:latin typeface="Arial"/>
                <a:cs typeface="Arial"/>
              </a:rPr>
              <a:t>Предоставляются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на  условиях </a:t>
            </a:r>
            <a:r>
              <a:rPr sz="1400" i="1" spc="-15" dirty="0">
                <a:latin typeface="Arial"/>
                <a:cs typeface="Arial"/>
              </a:rPr>
              <a:t>долевого  </a:t>
            </a:r>
            <a:r>
              <a:rPr sz="1400" i="1" spc="-5" dirty="0">
                <a:latin typeface="Arial"/>
                <a:cs typeface="Arial"/>
              </a:rPr>
              <a:t>софинансирования  </a:t>
            </a:r>
            <a:r>
              <a:rPr sz="1400" i="1" spc="-10" dirty="0">
                <a:latin typeface="Arial"/>
                <a:cs typeface="Arial"/>
              </a:rPr>
              <a:t>расходов других  </a:t>
            </a:r>
            <a:r>
              <a:rPr sz="1400" i="1" spc="-5" dirty="0">
                <a:latin typeface="Arial"/>
                <a:cs typeface="Arial"/>
              </a:rPr>
              <a:t>бюджетов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3910048" y="2356266"/>
            <a:ext cx="1379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пр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35" dirty="0">
                <a:latin typeface="Arial"/>
                <a:cs typeface="Arial"/>
              </a:rPr>
              <a:t>л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ие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2190229" y="0"/>
                </a:moveTo>
                <a:lnTo>
                  <a:pt x="438061" y="0"/>
                </a:lnTo>
                <a:lnTo>
                  <a:pt x="390329" y="2570"/>
                </a:lnTo>
                <a:lnTo>
                  <a:pt x="344086" y="10103"/>
                </a:lnTo>
                <a:lnTo>
                  <a:pt x="299599" y="22332"/>
                </a:lnTo>
                <a:lnTo>
                  <a:pt x="257136" y="38989"/>
                </a:lnTo>
                <a:lnTo>
                  <a:pt x="216963" y="59808"/>
                </a:lnTo>
                <a:lnTo>
                  <a:pt x="179347" y="84520"/>
                </a:lnTo>
                <a:lnTo>
                  <a:pt x="144557" y="112859"/>
                </a:lnTo>
                <a:lnTo>
                  <a:pt x="112859" y="144557"/>
                </a:lnTo>
                <a:lnTo>
                  <a:pt x="84520" y="179347"/>
                </a:lnTo>
                <a:lnTo>
                  <a:pt x="59808" y="216963"/>
                </a:lnTo>
                <a:lnTo>
                  <a:pt x="38989" y="257136"/>
                </a:lnTo>
                <a:lnTo>
                  <a:pt x="22332" y="299599"/>
                </a:lnTo>
                <a:lnTo>
                  <a:pt x="10103" y="344086"/>
                </a:lnTo>
                <a:lnTo>
                  <a:pt x="2570" y="390329"/>
                </a:lnTo>
                <a:lnTo>
                  <a:pt x="0" y="438061"/>
                </a:lnTo>
                <a:lnTo>
                  <a:pt x="0" y="3993515"/>
                </a:lnTo>
                <a:lnTo>
                  <a:pt x="2570" y="4041244"/>
                </a:lnTo>
                <a:lnTo>
                  <a:pt x="10103" y="4087485"/>
                </a:lnTo>
                <a:lnTo>
                  <a:pt x="22332" y="4131970"/>
                </a:lnTo>
                <a:lnTo>
                  <a:pt x="38989" y="4174432"/>
                </a:lnTo>
                <a:lnTo>
                  <a:pt x="59808" y="4214604"/>
                </a:lnTo>
                <a:lnTo>
                  <a:pt x="84520" y="4252218"/>
                </a:lnTo>
                <a:lnTo>
                  <a:pt x="112859" y="4287008"/>
                </a:lnTo>
                <a:lnTo>
                  <a:pt x="144557" y="4318705"/>
                </a:lnTo>
                <a:lnTo>
                  <a:pt x="179347" y="4347043"/>
                </a:lnTo>
                <a:lnTo>
                  <a:pt x="216963" y="4371755"/>
                </a:lnTo>
                <a:lnTo>
                  <a:pt x="257136" y="4392573"/>
                </a:lnTo>
                <a:lnTo>
                  <a:pt x="299599" y="4409230"/>
                </a:lnTo>
                <a:lnTo>
                  <a:pt x="344086" y="4421459"/>
                </a:lnTo>
                <a:lnTo>
                  <a:pt x="390329" y="4428992"/>
                </a:lnTo>
                <a:lnTo>
                  <a:pt x="438061" y="4431563"/>
                </a:lnTo>
                <a:lnTo>
                  <a:pt x="2190229" y="4431563"/>
                </a:lnTo>
                <a:lnTo>
                  <a:pt x="2237960" y="4428992"/>
                </a:lnTo>
                <a:lnTo>
                  <a:pt x="2284203" y="4421459"/>
                </a:lnTo>
                <a:lnTo>
                  <a:pt x="2328690" y="4409230"/>
                </a:lnTo>
                <a:lnTo>
                  <a:pt x="2371154" y="4392573"/>
                </a:lnTo>
                <a:lnTo>
                  <a:pt x="2411327" y="4371755"/>
                </a:lnTo>
                <a:lnTo>
                  <a:pt x="2448942" y="4347043"/>
                </a:lnTo>
                <a:lnTo>
                  <a:pt x="2483733" y="4318705"/>
                </a:lnTo>
                <a:lnTo>
                  <a:pt x="2515431" y="4287008"/>
                </a:lnTo>
                <a:lnTo>
                  <a:pt x="2543770" y="4252218"/>
                </a:lnTo>
                <a:lnTo>
                  <a:pt x="2568482" y="4214604"/>
                </a:lnTo>
                <a:lnTo>
                  <a:pt x="2589300" y="4174432"/>
                </a:lnTo>
                <a:lnTo>
                  <a:pt x="2605957" y="4131970"/>
                </a:lnTo>
                <a:lnTo>
                  <a:pt x="2618186" y="4087485"/>
                </a:lnTo>
                <a:lnTo>
                  <a:pt x="2625719" y="4041244"/>
                </a:lnTo>
                <a:lnTo>
                  <a:pt x="2628290" y="3993515"/>
                </a:lnTo>
                <a:lnTo>
                  <a:pt x="2628290" y="438061"/>
                </a:lnTo>
                <a:lnTo>
                  <a:pt x="2625719" y="390329"/>
                </a:lnTo>
                <a:lnTo>
                  <a:pt x="2618186" y="344086"/>
                </a:lnTo>
                <a:lnTo>
                  <a:pt x="2605957" y="299599"/>
                </a:lnTo>
                <a:lnTo>
                  <a:pt x="2589300" y="257136"/>
                </a:lnTo>
                <a:lnTo>
                  <a:pt x="2568482" y="216963"/>
                </a:lnTo>
                <a:lnTo>
                  <a:pt x="2543770" y="179347"/>
                </a:lnTo>
                <a:lnTo>
                  <a:pt x="2515431" y="144557"/>
                </a:lnTo>
                <a:lnTo>
                  <a:pt x="2483733" y="112859"/>
                </a:lnTo>
                <a:lnTo>
                  <a:pt x="2448942" y="84520"/>
                </a:lnTo>
                <a:lnTo>
                  <a:pt x="2411327" y="59808"/>
                </a:lnTo>
                <a:lnTo>
                  <a:pt x="2371154" y="38989"/>
                </a:lnTo>
                <a:lnTo>
                  <a:pt x="2328690" y="22332"/>
                </a:lnTo>
                <a:lnTo>
                  <a:pt x="2284203" y="10103"/>
                </a:lnTo>
                <a:lnTo>
                  <a:pt x="2237960" y="2570"/>
                </a:lnTo>
                <a:lnTo>
                  <a:pt x="219022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0" y="438061"/>
                </a:moveTo>
                <a:lnTo>
                  <a:pt x="2570" y="390329"/>
                </a:lnTo>
                <a:lnTo>
                  <a:pt x="10103" y="344086"/>
                </a:lnTo>
                <a:lnTo>
                  <a:pt x="22332" y="299599"/>
                </a:lnTo>
                <a:lnTo>
                  <a:pt x="38989" y="257136"/>
                </a:lnTo>
                <a:lnTo>
                  <a:pt x="59808" y="216963"/>
                </a:lnTo>
                <a:lnTo>
                  <a:pt x="84520" y="179347"/>
                </a:lnTo>
                <a:lnTo>
                  <a:pt x="112859" y="144557"/>
                </a:lnTo>
                <a:lnTo>
                  <a:pt x="144557" y="112859"/>
                </a:lnTo>
                <a:lnTo>
                  <a:pt x="179347" y="84520"/>
                </a:lnTo>
                <a:lnTo>
                  <a:pt x="216963" y="59808"/>
                </a:lnTo>
                <a:lnTo>
                  <a:pt x="257136" y="38989"/>
                </a:lnTo>
                <a:lnTo>
                  <a:pt x="299599" y="22332"/>
                </a:lnTo>
                <a:lnTo>
                  <a:pt x="344086" y="10103"/>
                </a:lnTo>
                <a:lnTo>
                  <a:pt x="390329" y="2570"/>
                </a:lnTo>
                <a:lnTo>
                  <a:pt x="438061" y="0"/>
                </a:lnTo>
                <a:lnTo>
                  <a:pt x="2190229" y="0"/>
                </a:lnTo>
                <a:lnTo>
                  <a:pt x="2237960" y="2570"/>
                </a:lnTo>
                <a:lnTo>
                  <a:pt x="2284203" y="10103"/>
                </a:lnTo>
                <a:lnTo>
                  <a:pt x="2328690" y="22332"/>
                </a:lnTo>
                <a:lnTo>
                  <a:pt x="2371154" y="38989"/>
                </a:lnTo>
                <a:lnTo>
                  <a:pt x="2411327" y="59808"/>
                </a:lnTo>
                <a:lnTo>
                  <a:pt x="2448942" y="84520"/>
                </a:lnTo>
                <a:lnTo>
                  <a:pt x="2483733" y="112859"/>
                </a:lnTo>
                <a:lnTo>
                  <a:pt x="2515431" y="144557"/>
                </a:lnTo>
                <a:lnTo>
                  <a:pt x="2543770" y="179347"/>
                </a:lnTo>
                <a:lnTo>
                  <a:pt x="2568482" y="216963"/>
                </a:lnTo>
                <a:lnTo>
                  <a:pt x="2589300" y="257136"/>
                </a:lnTo>
                <a:lnTo>
                  <a:pt x="2605957" y="299599"/>
                </a:lnTo>
                <a:lnTo>
                  <a:pt x="2618186" y="344086"/>
                </a:lnTo>
                <a:lnTo>
                  <a:pt x="2625719" y="390329"/>
                </a:lnTo>
                <a:lnTo>
                  <a:pt x="2628290" y="438061"/>
                </a:lnTo>
                <a:lnTo>
                  <a:pt x="2628290" y="3993515"/>
                </a:lnTo>
                <a:lnTo>
                  <a:pt x="2625719" y="4041244"/>
                </a:lnTo>
                <a:lnTo>
                  <a:pt x="2618186" y="4087485"/>
                </a:lnTo>
                <a:lnTo>
                  <a:pt x="2605957" y="4131970"/>
                </a:lnTo>
                <a:lnTo>
                  <a:pt x="2589300" y="4174432"/>
                </a:lnTo>
                <a:lnTo>
                  <a:pt x="2568482" y="4214604"/>
                </a:lnTo>
                <a:lnTo>
                  <a:pt x="2543770" y="4252218"/>
                </a:lnTo>
                <a:lnTo>
                  <a:pt x="2515431" y="4287008"/>
                </a:lnTo>
                <a:lnTo>
                  <a:pt x="2483733" y="4318705"/>
                </a:lnTo>
                <a:lnTo>
                  <a:pt x="2448942" y="4347043"/>
                </a:lnTo>
                <a:lnTo>
                  <a:pt x="2411327" y="4371755"/>
                </a:lnTo>
                <a:lnTo>
                  <a:pt x="2371154" y="4392573"/>
                </a:lnTo>
                <a:lnTo>
                  <a:pt x="2328690" y="4409230"/>
                </a:lnTo>
                <a:lnTo>
                  <a:pt x="2284203" y="4421459"/>
                </a:lnTo>
                <a:lnTo>
                  <a:pt x="2237960" y="4428992"/>
                </a:lnTo>
                <a:lnTo>
                  <a:pt x="2190229" y="4431563"/>
                </a:lnTo>
                <a:lnTo>
                  <a:pt x="438061" y="4431563"/>
                </a:lnTo>
                <a:lnTo>
                  <a:pt x="390329" y="4428992"/>
                </a:lnTo>
                <a:lnTo>
                  <a:pt x="344086" y="4421459"/>
                </a:lnTo>
                <a:lnTo>
                  <a:pt x="299599" y="4409230"/>
                </a:lnTo>
                <a:lnTo>
                  <a:pt x="257136" y="4392573"/>
                </a:lnTo>
                <a:lnTo>
                  <a:pt x="216963" y="4371755"/>
                </a:lnTo>
                <a:lnTo>
                  <a:pt x="179347" y="4347043"/>
                </a:lnTo>
                <a:lnTo>
                  <a:pt x="144557" y="4318705"/>
                </a:lnTo>
                <a:lnTo>
                  <a:pt x="112859" y="4287008"/>
                </a:lnTo>
                <a:lnTo>
                  <a:pt x="84520" y="4252218"/>
                </a:lnTo>
                <a:lnTo>
                  <a:pt x="59808" y="4214604"/>
                </a:lnTo>
                <a:lnTo>
                  <a:pt x="38989" y="4174432"/>
                </a:lnTo>
                <a:lnTo>
                  <a:pt x="22332" y="4131970"/>
                </a:lnTo>
                <a:lnTo>
                  <a:pt x="10103" y="4087485"/>
                </a:lnTo>
                <a:lnTo>
                  <a:pt x="2570" y="4041244"/>
                </a:lnTo>
                <a:lnTo>
                  <a:pt x="0" y="3993515"/>
                </a:lnTo>
                <a:lnTo>
                  <a:pt x="0" y="438061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094958" y="3319983"/>
            <a:ext cx="2664293" cy="100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6094958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86" y="0"/>
                </a:lnTo>
                <a:lnTo>
                  <a:pt x="2502288" y="44662"/>
                </a:lnTo>
                <a:lnTo>
                  <a:pt x="2519225" y="84796"/>
                </a:lnTo>
                <a:lnTo>
                  <a:pt x="2545495" y="118798"/>
                </a:lnTo>
                <a:lnTo>
                  <a:pt x="2579498" y="145069"/>
                </a:lnTo>
                <a:lnTo>
                  <a:pt x="2619632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2" y="846004"/>
                </a:lnTo>
                <a:lnTo>
                  <a:pt x="2579498" y="862941"/>
                </a:lnTo>
                <a:lnTo>
                  <a:pt x="2545495" y="889212"/>
                </a:lnTo>
                <a:lnTo>
                  <a:pt x="2519225" y="923215"/>
                </a:lnTo>
                <a:lnTo>
                  <a:pt x="2502288" y="963349"/>
                </a:lnTo>
                <a:lnTo>
                  <a:pt x="2496286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6682737" y="3430654"/>
            <a:ext cx="1760220" cy="5918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1905" algn="ctr">
              <a:lnSpc>
                <a:spcPct val="82500"/>
              </a:lnSpc>
              <a:spcBef>
                <a:spcPts val="395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  ребенку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«карманные  </a:t>
            </a:r>
            <a:r>
              <a:rPr sz="1400" spc="-5" dirty="0">
                <a:latin typeface="Arial"/>
                <a:cs typeface="Arial"/>
              </a:rPr>
              <a:t>деньги»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107457" y="4344314"/>
            <a:ext cx="2664000" cy="1008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6107462" y="4344305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 txBox="1"/>
          <p:nvPr/>
        </p:nvSpPr>
        <p:spPr>
          <a:xfrm>
            <a:off x="6365930" y="4430500"/>
            <a:ext cx="2147570" cy="7702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ct val="82800"/>
              </a:lnSpc>
              <a:spcBef>
                <a:spcPts val="390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ребенку  </a:t>
            </a:r>
            <a:r>
              <a:rPr sz="1400" dirty="0">
                <a:latin typeface="Arial"/>
                <a:cs typeface="Arial"/>
              </a:rPr>
              <a:t>деньги и </a:t>
            </a:r>
            <a:r>
              <a:rPr sz="1400" spc="-10" dirty="0">
                <a:latin typeface="Arial"/>
                <a:cs typeface="Arial"/>
              </a:rPr>
              <a:t>посылаете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10" dirty="0">
                <a:latin typeface="Arial"/>
                <a:cs typeface="Arial"/>
              </a:rPr>
              <a:t>магазин </a:t>
            </a:r>
            <a:r>
              <a:rPr sz="1400" spc="-5" dirty="0">
                <a:latin typeface="Arial"/>
                <a:cs typeface="Arial"/>
              </a:rPr>
              <a:t>купить </a:t>
            </a:r>
            <a:r>
              <a:rPr sz="1400" spc="-10" dirty="0">
                <a:latin typeface="Arial"/>
                <a:cs typeface="Arial"/>
              </a:rPr>
              <a:t>продукты  </a:t>
            </a:r>
            <a:r>
              <a:rPr sz="1400" dirty="0">
                <a:latin typeface="Arial"/>
                <a:cs typeface="Arial"/>
              </a:rPr>
              <a:t>(по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списку)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4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 txBox="1"/>
          <p:nvPr/>
        </p:nvSpPr>
        <p:spPr>
          <a:xfrm>
            <a:off x="6873783" y="2138809"/>
            <a:ext cx="11664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Аналогия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  </a:t>
            </a:r>
            <a:r>
              <a:rPr sz="1600" b="1" spc="-15" dirty="0">
                <a:latin typeface="Arial"/>
                <a:cs typeface="Arial"/>
              </a:rPr>
              <a:t>семейном  </a:t>
            </a:r>
            <a:r>
              <a:rPr sz="1600" b="1" spc="-20" dirty="0">
                <a:latin typeface="Arial"/>
                <a:cs typeface="Arial"/>
              </a:rPr>
              <a:t>бюджете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125321" y="5359895"/>
            <a:ext cx="2663990" cy="10079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6125316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 txBox="1"/>
          <p:nvPr/>
        </p:nvSpPr>
        <p:spPr>
          <a:xfrm>
            <a:off x="6382071" y="5436285"/>
            <a:ext cx="2192655" cy="93471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ctr">
              <a:lnSpc>
                <a:spcPct val="89800"/>
              </a:lnSpc>
              <a:spcBef>
                <a:spcPts val="254"/>
              </a:spcBef>
            </a:pPr>
            <a:r>
              <a:rPr sz="1300" i="1" spc="-10" dirty="0">
                <a:latin typeface="Arial"/>
                <a:cs typeface="Arial"/>
              </a:rPr>
              <a:t>Вы </a:t>
            </a:r>
            <a:r>
              <a:rPr sz="1300" i="1" spc="-20" dirty="0">
                <a:latin typeface="Arial"/>
                <a:cs typeface="Arial"/>
              </a:rPr>
              <a:t>«</a:t>
            </a:r>
            <a:r>
              <a:rPr sz="1300" spc="-20" dirty="0">
                <a:latin typeface="Arial"/>
                <a:cs typeface="Arial"/>
              </a:rPr>
              <a:t>добавляете</a:t>
            </a:r>
            <a:r>
              <a:rPr sz="1300" i="1" spc="-20" dirty="0">
                <a:latin typeface="Arial"/>
                <a:cs typeface="Arial"/>
              </a:rPr>
              <a:t>» </a:t>
            </a:r>
            <a:r>
              <a:rPr sz="1300" i="1" spc="-10" dirty="0">
                <a:latin typeface="Arial"/>
                <a:cs typeface="Arial"/>
              </a:rPr>
              <a:t>денег </a:t>
            </a:r>
            <a:r>
              <a:rPr sz="1300" i="1" spc="-5" dirty="0">
                <a:latin typeface="Arial"/>
                <a:cs typeface="Arial"/>
              </a:rPr>
              <a:t>для  </a:t>
            </a:r>
            <a:r>
              <a:rPr sz="1300" i="1" spc="-15" dirty="0">
                <a:latin typeface="Arial"/>
                <a:cs typeface="Arial"/>
              </a:rPr>
              <a:t>того, </a:t>
            </a:r>
            <a:r>
              <a:rPr sz="1300" i="1" spc="-10" dirty="0">
                <a:latin typeface="Arial"/>
                <a:cs typeface="Arial"/>
              </a:rPr>
              <a:t>чтобы Ваш ребенок  купил </a:t>
            </a:r>
            <a:r>
              <a:rPr sz="1300" i="1" spc="-5" dirty="0">
                <a:latin typeface="Arial"/>
                <a:cs typeface="Arial"/>
              </a:rPr>
              <a:t>себе </a:t>
            </a:r>
            <a:r>
              <a:rPr sz="1300" i="1" spc="-10" dirty="0">
                <a:latin typeface="Arial"/>
                <a:cs typeface="Arial"/>
              </a:rPr>
              <a:t>новый </a:t>
            </a:r>
            <a:r>
              <a:rPr sz="1300" i="1" spc="-15" dirty="0">
                <a:latin typeface="Arial"/>
                <a:cs typeface="Arial"/>
              </a:rPr>
              <a:t>телефон  </a:t>
            </a:r>
            <a:r>
              <a:rPr sz="1300" i="1" spc="-5" dirty="0">
                <a:latin typeface="Arial"/>
                <a:cs typeface="Arial"/>
              </a:rPr>
              <a:t>(а </a:t>
            </a:r>
            <a:r>
              <a:rPr sz="1300" i="1" spc="-10" dirty="0">
                <a:latin typeface="Arial"/>
                <a:cs typeface="Arial"/>
              </a:rPr>
              <a:t>остальные </a:t>
            </a:r>
            <a:r>
              <a:rPr sz="1300" i="1" spc="-5" dirty="0">
                <a:latin typeface="Arial"/>
                <a:cs typeface="Arial"/>
              </a:rPr>
              <a:t>он </a:t>
            </a:r>
            <a:r>
              <a:rPr sz="1300" i="1" spc="-10" dirty="0">
                <a:latin typeface="Arial"/>
                <a:cs typeface="Arial"/>
              </a:rPr>
              <a:t>накопил  </a:t>
            </a:r>
            <a:r>
              <a:rPr sz="1300" i="1" spc="-5" dirty="0">
                <a:latin typeface="Arial"/>
                <a:cs typeface="Arial"/>
              </a:rPr>
              <a:t>сам)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4746" y="3319983"/>
            <a:ext cx="2664293" cy="1007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384746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 txBox="1"/>
          <p:nvPr/>
        </p:nvSpPr>
        <p:spPr>
          <a:xfrm>
            <a:off x="928414" y="3357502"/>
            <a:ext cx="1849120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030">
              <a:lnSpc>
                <a:spcPts val="178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Дотации</a:t>
            </a:r>
            <a:endParaRPr sz="1800" dirty="0">
              <a:latin typeface="Calibri"/>
              <a:cs typeface="Calibri"/>
            </a:endParaRPr>
          </a:p>
          <a:p>
            <a:pPr marL="12700" marR="5080" algn="ctr">
              <a:lnSpc>
                <a:spcPct val="62500"/>
              </a:lnSpc>
              <a:spcBef>
                <a:spcPts val="340"/>
              </a:spcBef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“Dotatio” </a:t>
            </a:r>
            <a:r>
              <a:rPr sz="1600" b="1" i="1" spc="-5" dirty="0">
                <a:latin typeface="Calibri"/>
                <a:cs typeface="Calibri"/>
              </a:rPr>
              <a:t>–  </a:t>
            </a:r>
            <a:r>
              <a:rPr sz="1600" b="1" i="1" spc="-10" dirty="0">
                <a:latin typeface="Calibri"/>
                <a:cs typeface="Calibri"/>
              </a:rPr>
              <a:t>дар,         пожертвование)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95833" y="4351782"/>
            <a:ext cx="2663999" cy="10081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395832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 txBox="1"/>
          <p:nvPr/>
        </p:nvSpPr>
        <p:spPr>
          <a:xfrm>
            <a:off x="891976" y="4384626"/>
            <a:ext cx="1941195" cy="82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720">
              <a:lnSpc>
                <a:spcPts val="1875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Субвенции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1380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“Subvenire</a:t>
            </a:r>
            <a:r>
              <a:rPr sz="1600" b="1" i="1" spc="5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”</a:t>
            </a:r>
            <a:endParaRPr sz="1600" dirty="0">
              <a:latin typeface="Calibri"/>
              <a:cs typeface="Calibri"/>
            </a:endParaRPr>
          </a:p>
          <a:p>
            <a:pPr marL="573405" marR="255904" indent="-309880">
              <a:lnSpc>
                <a:spcPct val="73100"/>
              </a:lnSpc>
              <a:spcBef>
                <a:spcPts val="254"/>
              </a:spcBef>
            </a:pPr>
            <a:r>
              <a:rPr sz="1600" b="1" i="1" spc="-5" dirty="0">
                <a:latin typeface="Calibri"/>
                <a:cs typeface="Calibri"/>
              </a:rPr>
              <a:t>– </a:t>
            </a:r>
            <a:r>
              <a:rPr sz="1600" b="1" i="1" spc="-10" dirty="0">
                <a:latin typeface="Calibri"/>
                <a:cs typeface="Calibri"/>
              </a:rPr>
              <a:t>приходить </a:t>
            </a:r>
            <a:r>
              <a:rPr sz="1600" b="1" i="1" spc="-5" dirty="0">
                <a:latin typeface="Calibri"/>
                <a:cs typeface="Calibri"/>
              </a:rPr>
              <a:t>на  </a:t>
            </a:r>
            <a:r>
              <a:rPr sz="1600" b="1" i="1" spc="-10" dirty="0">
                <a:latin typeface="Calibri"/>
                <a:cs typeface="Calibri"/>
              </a:rPr>
              <a:t>помощь)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95541" y="5373217"/>
            <a:ext cx="2663990" cy="10079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395536" y="537321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4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 txBox="1"/>
          <p:nvPr/>
        </p:nvSpPr>
        <p:spPr>
          <a:xfrm>
            <a:off x="923124" y="5494818"/>
            <a:ext cx="1924050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465" algn="ctr">
              <a:lnSpc>
                <a:spcPts val="188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Субсидии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ts val="1385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“Subsidium”</a:t>
            </a:r>
            <a:endParaRPr sz="1600" dirty="0">
              <a:latin typeface="Calibri"/>
              <a:cs typeface="Calibri"/>
            </a:endParaRPr>
          </a:p>
          <a:p>
            <a:pPr marR="36830" algn="ctr">
              <a:lnSpc>
                <a:spcPts val="1660"/>
              </a:lnSpc>
            </a:pPr>
            <a:r>
              <a:rPr sz="1600" b="1" i="1" spc="-5" dirty="0">
                <a:latin typeface="Calibri"/>
                <a:cs typeface="Calibri"/>
              </a:rPr>
              <a:t>–</a:t>
            </a:r>
            <a:r>
              <a:rPr sz="1600" b="1" i="1" spc="-10" dirty="0">
                <a:latin typeface="Calibri"/>
                <a:cs typeface="Calibri"/>
              </a:rPr>
              <a:t> поддержка)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 txBox="1"/>
          <p:nvPr/>
        </p:nvSpPr>
        <p:spPr>
          <a:xfrm>
            <a:off x="905188" y="2138808"/>
            <a:ext cx="16071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Формы  </a:t>
            </a:r>
            <a:r>
              <a:rPr sz="1600" b="1" spc="-10" dirty="0">
                <a:latin typeface="Arial"/>
                <a:cs typeface="Arial"/>
              </a:rPr>
              <a:t>м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жб</a:t>
            </a:r>
            <a:r>
              <a:rPr sz="1600" b="1" spc="-25" dirty="0">
                <a:latin typeface="Arial"/>
                <a:cs typeface="Arial"/>
              </a:rPr>
              <a:t>ю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35" dirty="0">
                <a:latin typeface="Arial"/>
                <a:cs typeface="Arial"/>
              </a:rPr>
              <a:t>ж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20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ых  </a:t>
            </a:r>
            <a:r>
              <a:rPr sz="1600" b="1" spc="-20" dirty="0">
                <a:latin typeface="Arial"/>
                <a:cs typeface="Arial"/>
              </a:rPr>
              <a:t>трансфертов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737468" y="1196962"/>
            <a:ext cx="7795077" cy="560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737467" y="1196688"/>
            <a:ext cx="7795259" cy="560705"/>
          </a:xfrm>
          <a:custGeom>
            <a:avLst/>
            <a:gdLst/>
            <a:ahLst/>
            <a:cxnLst/>
            <a:rect l="l" t="t" r="r" b="b"/>
            <a:pathLst>
              <a:path w="7795259" h="560705">
                <a:moveTo>
                  <a:pt x="0" y="280174"/>
                </a:moveTo>
                <a:lnTo>
                  <a:pt x="28882" y="245893"/>
                </a:lnTo>
                <a:lnTo>
                  <a:pt x="64350" y="229200"/>
                </a:lnTo>
                <a:lnTo>
                  <a:pt x="113273" y="212845"/>
                </a:lnTo>
                <a:lnTo>
                  <a:pt x="153153" y="202144"/>
                </a:lnTo>
                <a:lnTo>
                  <a:pt x="198699" y="191617"/>
                </a:lnTo>
                <a:lnTo>
                  <a:pt x="249786" y="181272"/>
                </a:lnTo>
                <a:lnTo>
                  <a:pt x="306288" y="171117"/>
                </a:lnTo>
                <a:lnTo>
                  <a:pt x="368080" y="161163"/>
                </a:lnTo>
                <a:lnTo>
                  <a:pt x="435037" y="151418"/>
                </a:lnTo>
                <a:lnTo>
                  <a:pt x="507032" y="141890"/>
                </a:lnTo>
                <a:lnTo>
                  <a:pt x="544881" y="137211"/>
                </a:lnTo>
                <a:lnTo>
                  <a:pt x="583942" y="132590"/>
                </a:lnTo>
                <a:lnTo>
                  <a:pt x="624200" y="128028"/>
                </a:lnTo>
                <a:lnTo>
                  <a:pt x="665639" y="123526"/>
                </a:lnTo>
                <a:lnTo>
                  <a:pt x="708245" y="119085"/>
                </a:lnTo>
                <a:lnTo>
                  <a:pt x="752000" y="114706"/>
                </a:lnTo>
                <a:lnTo>
                  <a:pt x="796890" y="110392"/>
                </a:lnTo>
                <a:lnTo>
                  <a:pt x="842898" y="106141"/>
                </a:lnTo>
                <a:lnTo>
                  <a:pt x="890010" y="101957"/>
                </a:lnTo>
                <a:lnTo>
                  <a:pt x="938209" y="97839"/>
                </a:lnTo>
                <a:lnTo>
                  <a:pt x="987479" y="93790"/>
                </a:lnTo>
                <a:lnTo>
                  <a:pt x="1037806" y="89809"/>
                </a:lnTo>
                <a:lnTo>
                  <a:pt x="1089173" y="85899"/>
                </a:lnTo>
                <a:lnTo>
                  <a:pt x="1141564" y="82061"/>
                </a:lnTo>
                <a:lnTo>
                  <a:pt x="1194965" y="78294"/>
                </a:lnTo>
                <a:lnTo>
                  <a:pt x="1249359" y="74602"/>
                </a:lnTo>
                <a:lnTo>
                  <a:pt x="1304731" y="70984"/>
                </a:lnTo>
                <a:lnTo>
                  <a:pt x="1361064" y="67442"/>
                </a:lnTo>
                <a:lnTo>
                  <a:pt x="1418344" y="63978"/>
                </a:lnTo>
                <a:lnTo>
                  <a:pt x="1476555" y="60591"/>
                </a:lnTo>
                <a:lnTo>
                  <a:pt x="1535680" y="57284"/>
                </a:lnTo>
                <a:lnTo>
                  <a:pt x="1595705" y="54057"/>
                </a:lnTo>
                <a:lnTo>
                  <a:pt x="1656614" y="50911"/>
                </a:lnTo>
                <a:lnTo>
                  <a:pt x="1718390" y="47849"/>
                </a:lnTo>
                <a:lnTo>
                  <a:pt x="1781019" y="44870"/>
                </a:lnTo>
                <a:lnTo>
                  <a:pt x="1844484" y="41976"/>
                </a:lnTo>
                <a:lnTo>
                  <a:pt x="1908770" y="39168"/>
                </a:lnTo>
                <a:lnTo>
                  <a:pt x="1973862" y="36447"/>
                </a:lnTo>
                <a:lnTo>
                  <a:pt x="2039743" y="33815"/>
                </a:lnTo>
                <a:lnTo>
                  <a:pt x="2106398" y="31272"/>
                </a:lnTo>
                <a:lnTo>
                  <a:pt x="2173811" y="28820"/>
                </a:lnTo>
                <a:lnTo>
                  <a:pt x="2241967" y="26459"/>
                </a:lnTo>
                <a:lnTo>
                  <a:pt x="2310850" y="24191"/>
                </a:lnTo>
                <a:lnTo>
                  <a:pt x="2380443" y="22017"/>
                </a:lnTo>
                <a:lnTo>
                  <a:pt x="2450733" y="19938"/>
                </a:lnTo>
                <a:lnTo>
                  <a:pt x="2521702" y="17955"/>
                </a:lnTo>
                <a:lnTo>
                  <a:pt x="2593336" y="16070"/>
                </a:lnTo>
                <a:lnTo>
                  <a:pt x="2665618" y="14283"/>
                </a:lnTo>
                <a:lnTo>
                  <a:pt x="2738533" y="12596"/>
                </a:lnTo>
                <a:lnTo>
                  <a:pt x="2812065" y="11009"/>
                </a:lnTo>
                <a:lnTo>
                  <a:pt x="2886198" y="9524"/>
                </a:lnTo>
                <a:lnTo>
                  <a:pt x="2960918" y="8142"/>
                </a:lnTo>
                <a:lnTo>
                  <a:pt x="3036207" y="6864"/>
                </a:lnTo>
                <a:lnTo>
                  <a:pt x="3112051" y="5692"/>
                </a:lnTo>
                <a:lnTo>
                  <a:pt x="3188434" y="4625"/>
                </a:lnTo>
                <a:lnTo>
                  <a:pt x="3265340" y="3666"/>
                </a:lnTo>
                <a:lnTo>
                  <a:pt x="3342754" y="2816"/>
                </a:lnTo>
                <a:lnTo>
                  <a:pt x="3420659" y="2076"/>
                </a:lnTo>
                <a:lnTo>
                  <a:pt x="3499040" y="1446"/>
                </a:lnTo>
                <a:lnTo>
                  <a:pt x="3577882" y="928"/>
                </a:lnTo>
                <a:lnTo>
                  <a:pt x="3657169" y="524"/>
                </a:lnTo>
                <a:lnTo>
                  <a:pt x="3736885" y="233"/>
                </a:lnTo>
                <a:lnTo>
                  <a:pt x="3817014" y="58"/>
                </a:lnTo>
                <a:lnTo>
                  <a:pt x="3897541" y="0"/>
                </a:lnTo>
                <a:lnTo>
                  <a:pt x="3978068" y="58"/>
                </a:lnTo>
                <a:lnTo>
                  <a:pt x="4058197" y="233"/>
                </a:lnTo>
                <a:lnTo>
                  <a:pt x="4137912" y="524"/>
                </a:lnTo>
                <a:lnTo>
                  <a:pt x="4217199" y="928"/>
                </a:lnTo>
                <a:lnTo>
                  <a:pt x="4296041" y="1446"/>
                </a:lnTo>
                <a:lnTo>
                  <a:pt x="4374422" y="2076"/>
                </a:lnTo>
                <a:lnTo>
                  <a:pt x="4452328" y="2816"/>
                </a:lnTo>
                <a:lnTo>
                  <a:pt x="4529741" y="3666"/>
                </a:lnTo>
                <a:lnTo>
                  <a:pt x="4606647" y="4625"/>
                </a:lnTo>
                <a:lnTo>
                  <a:pt x="4683030" y="5692"/>
                </a:lnTo>
                <a:lnTo>
                  <a:pt x="4758874" y="6864"/>
                </a:lnTo>
                <a:lnTo>
                  <a:pt x="4834164" y="8142"/>
                </a:lnTo>
                <a:lnTo>
                  <a:pt x="4908883" y="9524"/>
                </a:lnTo>
                <a:lnTo>
                  <a:pt x="4983017" y="11009"/>
                </a:lnTo>
                <a:lnTo>
                  <a:pt x="5056549" y="12596"/>
                </a:lnTo>
                <a:lnTo>
                  <a:pt x="5129463" y="14283"/>
                </a:lnTo>
                <a:lnTo>
                  <a:pt x="5201745" y="16070"/>
                </a:lnTo>
                <a:lnTo>
                  <a:pt x="5273379" y="17955"/>
                </a:lnTo>
                <a:lnTo>
                  <a:pt x="5344348" y="19938"/>
                </a:lnTo>
                <a:lnTo>
                  <a:pt x="5414638" y="22017"/>
                </a:lnTo>
                <a:lnTo>
                  <a:pt x="5484232" y="24191"/>
                </a:lnTo>
                <a:lnTo>
                  <a:pt x="5553114" y="26459"/>
                </a:lnTo>
                <a:lnTo>
                  <a:pt x="5621270" y="28820"/>
                </a:lnTo>
                <a:lnTo>
                  <a:pt x="5688683" y="31272"/>
                </a:lnTo>
                <a:lnTo>
                  <a:pt x="5755338" y="33815"/>
                </a:lnTo>
                <a:lnTo>
                  <a:pt x="5821219" y="36447"/>
                </a:lnTo>
                <a:lnTo>
                  <a:pt x="5886311" y="39168"/>
                </a:lnTo>
                <a:lnTo>
                  <a:pt x="5950597" y="41976"/>
                </a:lnTo>
                <a:lnTo>
                  <a:pt x="6014062" y="44870"/>
                </a:lnTo>
                <a:lnTo>
                  <a:pt x="6076691" y="47849"/>
                </a:lnTo>
                <a:lnTo>
                  <a:pt x="6138468" y="50911"/>
                </a:lnTo>
                <a:lnTo>
                  <a:pt x="6199376" y="54057"/>
                </a:lnTo>
                <a:lnTo>
                  <a:pt x="6259401" y="57284"/>
                </a:lnTo>
                <a:lnTo>
                  <a:pt x="6318526" y="60591"/>
                </a:lnTo>
                <a:lnTo>
                  <a:pt x="6376737" y="63978"/>
                </a:lnTo>
                <a:lnTo>
                  <a:pt x="6434017" y="67442"/>
                </a:lnTo>
                <a:lnTo>
                  <a:pt x="6490351" y="70984"/>
                </a:lnTo>
                <a:lnTo>
                  <a:pt x="6545722" y="74602"/>
                </a:lnTo>
                <a:lnTo>
                  <a:pt x="6600116" y="78294"/>
                </a:lnTo>
                <a:lnTo>
                  <a:pt x="6653517" y="82061"/>
                </a:lnTo>
                <a:lnTo>
                  <a:pt x="6705908" y="85899"/>
                </a:lnTo>
                <a:lnTo>
                  <a:pt x="6757275" y="89809"/>
                </a:lnTo>
                <a:lnTo>
                  <a:pt x="6807602" y="93790"/>
                </a:lnTo>
                <a:lnTo>
                  <a:pt x="6856873" y="97839"/>
                </a:lnTo>
                <a:lnTo>
                  <a:pt x="6905071" y="101957"/>
                </a:lnTo>
                <a:lnTo>
                  <a:pt x="6952183" y="106141"/>
                </a:lnTo>
                <a:lnTo>
                  <a:pt x="6998191" y="110392"/>
                </a:lnTo>
                <a:lnTo>
                  <a:pt x="7043081" y="114706"/>
                </a:lnTo>
                <a:lnTo>
                  <a:pt x="7086837" y="119085"/>
                </a:lnTo>
                <a:lnTo>
                  <a:pt x="7129442" y="123526"/>
                </a:lnTo>
                <a:lnTo>
                  <a:pt x="7170881" y="128028"/>
                </a:lnTo>
                <a:lnTo>
                  <a:pt x="7211139" y="132590"/>
                </a:lnTo>
                <a:lnTo>
                  <a:pt x="7250201" y="137211"/>
                </a:lnTo>
                <a:lnTo>
                  <a:pt x="7288049" y="141890"/>
                </a:lnTo>
                <a:lnTo>
                  <a:pt x="7360044" y="151418"/>
                </a:lnTo>
                <a:lnTo>
                  <a:pt x="7427001" y="161163"/>
                </a:lnTo>
                <a:lnTo>
                  <a:pt x="7488793" y="171117"/>
                </a:lnTo>
                <a:lnTo>
                  <a:pt x="7545295" y="181272"/>
                </a:lnTo>
                <a:lnTo>
                  <a:pt x="7596382" y="191617"/>
                </a:lnTo>
                <a:lnTo>
                  <a:pt x="7641928" y="202144"/>
                </a:lnTo>
                <a:lnTo>
                  <a:pt x="7681809" y="212845"/>
                </a:lnTo>
                <a:lnTo>
                  <a:pt x="7730731" y="229200"/>
                </a:lnTo>
                <a:lnTo>
                  <a:pt x="7766199" y="245893"/>
                </a:lnTo>
                <a:lnTo>
                  <a:pt x="7794266" y="274385"/>
                </a:lnTo>
                <a:lnTo>
                  <a:pt x="7795082" y="280174"/>
                </a:lnTo>
                <a:lnTo>
                  <a:pt x="7794266" y="285963"/>
                </a:lnTo>
                <a:lnTo>
                  <a:pt x="7766199" y="314455"/>
                </a:lnTo>
                <a:lnTo>
                  <a:pt x="7730731" y="331149"/>
                </a:lnTo>
                <a:lnTo>
                  <a:pt x="7681809" y="347504"/>
                </a:lnTo>
                <a:lnTo>
                  <a:pt x="7641928" y="358204"/>
                </a:lnTo>
                <a:lnTo>
                  <a:pt x="7596382" y="368731"/>
                </a:lnTo>
                <a:lnTo>
                  <a:pt x="7545295" y="379077"/>
                </a:lnTo>
                <a:lnTo>
                  <a:pt x="7488793" y="389231"/>
                </a:lnTo>
                <a:lnTo>
                  <a:pt x="7427001" y="399185"/>
                </a:lnTo>
                <a:lnTo>
                  <a:pt x="7360044" y="408931"/>
                </a:lnTo>
                <a:lnTo>
                  <a:pt x="7288049" y="418458"/>
                </a:lnTo>
                <a:lnTo>
                  <a:pt x="7250201" y="423137"/>
                </a:lnTo>
                <a:lnTo>
                  <a:pt x="7211139" y="427759"/>
                </a:lnTo>
                <a:lnTo>
                  <a:pt x="7170881" y="432321"/>
                </a:lnTo>
                <a:lnTo>
                  <a:pt x="7129442" y="436823"/>
                </a:lnTo>
                <a:lnTo>
                  <a:pt x="7086837" y="441264"/>
                </a:lnTo>
                <a:lnTo>
                  <a:pt x="7043081" y="445642"/>
                </a:lnTo>
                <a:lnTo>
                  <a:pt x="6998191" y="449957"/>
                </a:lnTo>
                <a:lnTo>
                  <a:pt x="6952183" y="454207"/>
                </a:lnTo>
                <a:lnTo>
                  <a:pt x="6905071" y="458392"/>
                </a:lnTo>
                <a:lnTo>
                  <a:pt x="6856873" y="462509"/>
                </a:lnTo>
                <a:lnTo>
                  <a:pt x="6807602" y="466559"/>
                </a:lnTo>
                <a:lnTo>
                  <a:pt x="6757275" y="470539"/>
                </a:lnTo>
                <a:lnTo>
                  <a:pt x="6705908" y="474449"/>
                </a:lnTo>
                <a:lnTo>
                  <a:pt x="6653517" y="478288"/>
                </a:lnTo>
                <a:lnTo>
                  <a:pt x="6600116" y="482054"/>
                </a:lnTo>
                <a:lnTo>
                  <a:pt x="6545722" y="485747"/>
                </a:lnTo>
                <a:lnTo>
                  <a:pt x="6490351" y="489364"/>
                </a:lnTo>
                <a:lnTo>
                  <a:pt x="6434017" y="492906"/>
                </a:lnTo>
                <a:lnTo>
                  <a:pt x="6376737" y="496371"/>
                </a:lnTo>
                <a:lnTo>
                  <a:pt x="6318526" y="499757"/>
                </a:lnTo>
                <a:lnTo>
                  <a:pt x="6259401" y="503065"/>
                </a:lnTo>
                <a:lnTo>
                  <a:pt x="6199376" y="506292"/>
                </a:lnTo>
                <a:lnTo>
                  <a:pt x="6138468" y="509437"/>
                </a:lnTo>
                <a:lnTo>
                  <a:pt x="6076691" y="512500"/>
                </a:lnTo>
                <a:lnTo>
                  <a:pt x="6014062" y="515478"/>
                </a:lnTo>
                <a:lnTo>
                  <a:pt x="5950597" y="518372"/>
                </a:lnTo>
                <a:lnTo>
                  <a:pt x="5886311" y="521180"/>
                </a:lnTo>
                <a:lnTo>
                  <a:pt x="5821219" y="523901"/>
                </a:lnTo>
                <a:lnTo>
                  <a:pt x="5755338" y="526533"/>
                </a:lnTo>
                <a:lnTo>
                  <a:pt x="5688683" y="529076"/>
                </a:lnTo>
                <a:lnTo>
                  <a:pt x="5621270" y="531529"/>
                </a:lnTo>
                <a:lnTo>
                  <a:pt x="5553114" y="533890"/>
                </a:lnTo>
                <a:lnTo>
                  <a:pt x="5484232" y="536157"/>
                </a:lnTo>
                <a:lnTo>
                  <a:pt x="5414638" y="538331"/>
                </a:lnTo>
                <a:lnTo>
                  <a:pt x="5344348" y="540410"/>
                </a:lnTo>
                <a:lnTo>
                  <a:pt x="5273379" y="542393"/>
                </a:lnTo>
                <a:lnTo>
                  <a:pt x="5201745" y="544279"/>
                </a:lnTo>
                <a:lnTo>
                  <a:pt x="5129463" y="546065"/>
                </a:lnTo>
                <a:lnTo>
                  <a:pt x="5056549" y="547753"/>
                </a:lnTo>
                <a:lnTo>
                  <a:pt x="4983017" y="549340"/>
                </a:lnTo>
                <a:lnTo>
                  <a:pt x="4908883" y="550824"/>
                </a:lnTo>
                <a:lnTo>
                  <a:pt x="4834164" y="552206"/>
                </a:lnTo>
                <a:lnTo>
                  <a:pt x="4758874" y="553484"/>
                </a:lnTo>
                <a:lnTo>
                  <a:pt x="4683030" y="554657"/>
                </a:lnTo>
                <a:lnTo>
                  <a:pt x="4606647" y="555723"/>
                </a:lnTo>
                <a:lnTo>
                  <a:pt x="4529741" y="556682"/>
                </a:lnTo>
                <a:lnTo>
                  <a:pt x="4452328" y="557532"/>
                </a:lnTo>
                <a:lnTo>
                  <a:pt x="4374422" y="558273"/>
                </a:lnTo>
                <a:lnTo>
                  <a:pt x="4296041" y="558902"/>
                </a:lnTo>
                <a:lnTo>
                  <a:pt x="4217199" y="559420"/>
                </a:lnTo>
                <a:lnTo>
                  <a:pt x="4137912" y="559825"/>
                </a:lnTo>
                <a:lnTo>
                  <a:pt x="4058197" y="560115"/>
                </a:lnTo>
                <a:lnTo>
                  <a:pt x="3978068" y="560290"/>
                </a:lnTo>
                <a:lnTo>
                  <a:pt x="3897541" y="560349"/>
                </a:lnTo>
                <a:lnTo>
                  <a:pt x="3817014" y="560290"/>
                </a:lnTo>
                <a:lnTo>
                  <a:pt x="3736885" y="560115"/>
                </a:lnTo>
                <a:lnTo>
                  <a:pt x="3657169" y="559825"/>
                </a:lnTo>
                <a:lnTo>
                  <a:pt x="3577882" y="559420"/>
                </a:lnTo>
                <a:lnTo>
                  <a:pt x="3499040" y="558902"/>
                </a:lnTo>
                <a:lnTo>
                  <a:pt x="3420659" y="558273"/>
                </a:lnTo>
                <a:lnTo>
                  <a:pt x="3342754" y="557532"/>
                </a:lnTo>
                <a:lnTo>
                  <a:pt x="3265340" y="556682"/>
                </a:lnTo>
                <a:lnTo>
                  <a:pt x="3188434" y="555723"/>
                </a:lnTo>
                <a:lnTo>
                  <a:pt x="3112051" y="554657"/>
                </a:lnTo>
                <a:lnTo>
                  <a:pt x="3036207" y="553484"/>
                </a:lnTo>
                <a:lnTo>
                  <a:pt x="2960918" y="552206"/>
                </a:lnTo>
                <a:lnTo>
                  <a:pt x="2886198" y="550824"/>
                </a:lnTo>
                <a:lnTo>
                  <a:pt x="2812065" y="549340"/>
                </a:lnTo>
                <a:lnTo>
                  <a:pt x="2738533" y="547753"/>
                </a:lnTo>
                <a:lnTo>
                  <a:pt x="2665618" y="546065"/>
                </a:lnTo>
                <a:lnTo>
                  <a:pt x="2593336" y="544279"/>
                </a:lnTo>
                <a:lnTo>
                  <a:pt x="2521702" y="542393"/>
                </a:lnTo>
                <a:lnTo>
                  <a:pt x="2450733" y="540410"/>
                </a:lnTo>
                <a:lnTo>
                  <a:pt x="2380443" y="538331"/>
                </a:lnTo>
                <a:lnTo>
                  <a:pt x="2310850" y="536157"/>
                </a:lnTo>
                <a:lnTo>
                  <a:pt x="2241967" y="533890"/>
                </a:lnTo>
                <a:lnTo>
                  <a:pt x="2173811" y="531529"/>
                </a:lnTo>
                <a:lnTo>
                  <a:pt x="2106398" y="529076"/>
                </a:lnTo>
                <a:lnTo>
                  <a:pt x="2039743" y="526533"/>
                </a:lnTo>
                <a:lnTo>
                  <a:pt x="1973862" y="523901"/>
                </a:lnTo>
                <a:lnTo>
                  <a:pt x="1908770" y="521180"/>
                </a:lnTo>
                <a:lnTo>
                  <a:pt x="1844484" y="518372"/>
                </a:lnTo>
                <a:lnTo>
                  <a:pt x="1781019" y="515478"/>
                </a:lnTo>
                <a:lnTo>
                  <a:pt x="1718390" y="512500"/>
                </a:lnTo>
                <a:lnTo>
                  <a:pt x="1656614" y="509437"/>
                </a:lnTo>
                <a:lnTo>
                  <a:pt x="1595705" y="506292"/>
                </a:lnTo>
                <a:lnTo>
                  <a:pt x="1535680" y="503065"/>
                </a:lnTo>
                <a:lnTo>
                  <a:pt x="1476555" y="499757"/>
                </a:lnTo>
                <a:lnTo>
                  <a:pt x="1418344" y="496371"/>
                </a:lnTo>
                <a:lnTo>
                  <a:pt x="1361064" y="492906"/>
                </a:lnTo>
                <a:lnTo>
                  <a:pt x="1304731" y="489364"/>
                </a:lnTo>
                <a:lnTo>
                  <a:pt x="1249359" y="485747"/>
                </a:lnTo>
                <a:lnTo>
                  <a:pt x="1194965" y="482054"/>
                </a:lnTo>
                <a:lnTo>
                  <a:pt x="1141564" y="478288"/>
                </a:lnTo>
                <a:lnTo>
                  <a:pt x="1089173" y="474449"/>
                </a:lnTo>
                <a:lnTo>
                  <a:pt x="1037806" y="470539"/>
                </a:lnTo>
                <a:lnTo>
                  <a:pt x="987479" y="466559"/>
                </a:lnTo>
                <a:lnTo>
                  <a:pt x="938209" y="462509"/>
                </a:lnTo>
                <a:lnTo>
                  <a:pt x="890010" y="458392"/>
                </a:lnTo>
                <a:lnTo>
                  <a:pt x="842898" y="454207"/>
                </a:lnTo>
                <a:lnTo>
                  <a:pt x="796890" y="449957"/>
                </a:lnTo>
                <a:lnTo>
                  <a:pt x="752000" y="445642"/>
                </a:lnTo>
                <a:lnTo>
                  <a:pt x="708245" y="441264"/>
                </a:lnTo>
                <a:lnTo>
                  <a:pt x="665639" y="436823"/>
                </a:lnTo>
                <a:lnTo>
                  <a:pt x="624200" y="432321"/>
                </a:lnTo>
                <a:lnTo>
                  <a:pt x="583942" y="427759"/>
                </a:lnTo>
                <a:lnTo>
                  <a:pt x="544881" y="423137"/>
                </a:lnTo>
                <a:lnTo>
                  <a:pt x="507032" y="418458"/>
                </a:lnTo>
                <a:lnTo>
                  <a:pt x="435037" y="408931"/>
                </a:lnTo>
                <a:lnTo>
                  <a:pt x="368080" y="399185"/>
                </a:lnTo>
                <a:lnTo>
                  <a:pt x="306288" y="389231"/>
                </a:lnTo>
                <a:lnTo>
                  <a:pt x="249786" y="379077"/>
                </a:lnTo>
                <a:lnTo>
                  <a:pt x="198699" y="368731"/>
                </a:lnTo>
                <a:lnTo>
                  <a:pt x="153153" y="358204"/>
                </a:lnTo>
                <a:lnTo>
                  <a:pt x="113273" y="347504"/>
                </a:lnTo>
                <a:lnTo>
                  <a:pt x="64350" y="331149"/>
                </a:lnTo>
                <a:lnTo>
                  <a:pt x="28882" y="314455"/>
                </a:lnTo>
                <a:lnTo>
                  <a:pt x="815" y="285963"/>
                </a:lnTo>
                <a:lnTo>
                  <a:pt x="0" y="280174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13621" y="306907"/>
            <a:ext cx="4523791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БЮДЖЕТНЫЙ ПРОЦЕСС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547580" y="2343131"/>
            <a:ext cx="6121400" cy="3916045"/>
          </a:xfrm>
          <a:custGeom>
            <a:avLst/>
            <a:gdLst/>
            <a:ahLst/>
            <a:cxnLst/>
            <a:rect l="l" t="t" r="r" b="b"/>
            <a:pathLst>
              <a:path w="6121400" h="3916045">
                <a:moveTo>
                  <a:pt x="0" y="1957882"/>
                </a:moveTo>
                <a:lnTo>
                  <a:pt x="2159" y="1883642"/>
                </a:lnTo>
                <a:lnTo>
                  <a:pt x="8587" y="1810101"/>
                </a:lnTo>
                <a:lnTo>
                  <a:pt x="19206" y="1737306"/>
                </a:lnTo>
                <a:lnTo>
                  <a:pt x="33940" y="1665307"/>
                </a:lnTo>
                <a:lnTo>
                  <a:pt x="52713" y="1594154"/>
                </a:lnTo>
                <a:lnTo>
                  <a:pt x="75448" y="1523894"/>
                </a:lnTo>
                <a:lnTo>
                  <a:pt x="102068" y="1454577"/>
                </a:lnTo>
                <a:lnTo>
                  <a:pt x="132497" y="1386253"/>
                </a:lnTo>
                <a:lnTo>
                  <a:pt x="166658" y="1318969"/>
                </a:lnTo>
                <a:lnTo>
                  <a:pt x="204475" y="1252775"/>
                </a:lnTo>
                <a:lnTo>
                  <a:pt x="224730" y="1220102"/>
                </a:lnTo>
                <a:lnTo>
                  <a:pt x="245871" y="1187720"/>
                </a:lnTo>
                <a:lnTo>
                  <a:pt x="267887" y="1155635"/>
                </a:lnTo>
                <a:lnTo>
                  <a:pt x="290770" y="1123853"/>
                </a:lnTo>
                <a:lnTo>
                  <a:pt x="314509" y="1092380"/>
                </a:lnTo>
                <a:lnTo>
                  <a:pt x="339094" y="1061223"/>
                </a:lnTo>
                <a:lnTo>
                  <a:pt x="364518" y="1030387"/>
                </a:lnTo>
                <a:lnTo>
                  <a:pt x="390769" y="999879"/>
                </a:lnTo>
                <a:lnTo>
                  <a:pt x="417838" y="969704"/>
                </a:lnTo>
                <a:lnTo>
                  <a:pt x="445716" y="939869"/>
                </a:lnTo>
                <a:lnTo>
                  <a:pt x="474393" y="910380"/>
                </a:lnTo>
                <a:lnTo>
                  <a:pt x="503860" y="881243"/>
                </a:lnTo>
                <a:lnTo>
                  <a:pt x="534106" y="852464"/>
                </a:lnTo>
                <a:lnTo>
                  <a:pt x="565123" y="824050"/>
                </a:lnTo>
                <a:lnTo>
                  <a:pt x="596901" y="796006"/>
                </a:lnTo>
                <a:lnTo>
                  <a:pt x="629430" y="768338"/>
                </a:lnTo>
                <a:lnTo>
                  <a:pt x="662701" y="741053"/>
                </a:lnTo>
                <a:lnTo>
                  <a:pt x="696703" y="714157"/>
                </a:lnTo>
                <a:lnTo>
                  <a:pt x="731429" y="687656"/>
                </a:lnTo>
                <a:lnTo>
                  <a:pt x="766867" y="661556"/>
                </a:lnTo>
                <a:lnTo>
                  <a:pt x="803009" y="635863"/>
                </a:lnTo>
                <a:lnTo>
                  <a:pt x="839845" y="610583"/>
                </a:lnTo>
                <a:lnTo>
                  <a:pt x="877365" y="585723"/>
                </a:lnTo>
                <a:lnTo>
                  <a:pt x="915559" y="561288"/>
                </a:lnTo>
                <a:lnTo>
                  <a:pt x="954419" y="537285"/>
                </a:lnTo>
                <a:lnTo>
                  <a:pt x="993934" y="513720"/>
                </a:lnTo>
                <a:lnTo>
                  <a:pt x="1034096" y="490598"/>
                </a:lnTo>
                <a:lnTo>
                  <a:pt x="1074893" y="467927"/>
                </a:lnTo>
                <a:lnTo>
                  <a:pt x="1116318" y="445712"/>
                </a:lnTo>
                <a:lnTo>
                  <a:pt x="1158360" y="423958"/>
                </a:lnTo>
                <a:lnTo>
                  <a:pt x="1201010" y="402674"/>
                </a:lnTo>
                <a:lnTo>
                  <a:pt x="1244258" y="381863"/>
                </a:lnTo>
                <a:lnTo>
                  <a:pt x="1288094" y="361534"/>
                </a:lnTo>
                <a:lnTo>
                  <a:pt x="1332509" y="341691"/>
                </a:lnTo>
                <a:lnTo>
                  <a:pt x="1377494" y="322341"/>
                </a:lnTo>
                <a:lnTo>
                  <a:pt x="1423039" y="303490"/>
                </a:lnTo>
                <a:lnTo>
                  <a:pt x="1469134" y="285144"/>
                </a:lnTo>
                <a:lnTo>
                  <a:pt x="1515770" y="267309"/>
                </a:lnTo>
                <a:lnTo>
                  <a:pt x="1562937" y="249992"/>
                </a:lnTo>
                <a:lnTo>
                  <a:pt x="1610625" y="233198"/>
                </a:lnTo>
                <a:lnTo>
                  <a:pt x="1658826" y="216933"/>
                </a:lnTo>
                <a:lnTo>
                  <a:pt x="1707529" y="201205"/>
                </a:lnTo>
                <a:lnTo>
                  <a:pt x="1756725" y="186018"/>
                </a:lnTo>
                <a:lnTo>
                  <a:pt x="1806405" y="171379"/>
                </a:lnTo>
                <a:lnTo>
                  <a:pt x="1856558" y="157294"/>
                </a:lnTo>
                <a:lnTo>
                  <a:pt x="1907175" y="143770"/>
                </a:lnTo>
                <a:lnTo>
                  <a:pt x="1958247" y="130811"/>
                </a:lnTo>
                <a:lnTo>
                  <a:pt x="2009764" y="118426"/>
                </a:lnTo>
                <a:lnTo>
                  <a:pt x="2061716" y="106618"/>
                </a:lnTo>
                <a:lnTo>
                  <a:pt x="2114095" y="95396"/>
                </a:lnTo>
                <a:lnTo>
                  <a:pt x="2166889" y="84764"/>
                </a:lnTo>
                <a:lnTo>
                  <a:pt x="2220091" y="74729"/>
                </a:lnTo>
                <a:lnTo>
                  <a:pt x="2273690" y="65297"/>
                </a:lnTo>
                <a:lnTo>
                  <a:pt x="2327676" y="56475"/>
                </a:lnTo>
                <a:lnTo>
                  <a:pt x="2382040" y="48267"/>
                </a:lnTo>
                <a:lnTo>
                  <a:pt x="2436773" y="40681"/>
                </a:lnTo>
                <a:lnTo>
                  <a:pt x="2491865" y="33723"/>
                </a:lnTo>
                <a:lnTo>
                  <a:pt x="2547306" y="27398"/>
                </a:lnTo>
                <a:lnTo>
                  <a:pt x="2603087" y="21713"/>
                </a:lnTo>
                <a:lnTo>
                  <a:pt x="2659199" y="16674"/>
                </a:lnTo>
                <a:lnTo>
                  <a:pt x="2715631" y="12287"/>
                </a:lnTo>
                <a:lnTo>
                  <a:pt x="2772374" y="8558"/>
                </a:lnTo>
                <a:lnTo>
                  <a:pt x="2829418" y="5493"/>
                </a:lnTo>
                <a:lnTo>
                  <a:pt x="2886755" y="3099"/>
                </a:lnTo>
                <a:lnTo>
                  <a:pt x="2944373" y="1381"/>
                </a:lnTo>
                <a:lnTo>
                  <a:pt x="3002265" y="346"/>
                </a:lnTo>
                <a:lnTo>
                  <a:pt x="3060420" y="0"/>
                </a:lnTo>
                <a:lnTo>
                  <a:pt x="3118575" y="346"/>
                </a:lnTo>
                <a:lnTo>
                  <a:pt x="3176468" y="1381"/>
                </a:lnTo>
                <a:lnTo>
                  <a:pt x="3234087" y="3099"/>
                </a:lnTo>
                <a:lnTo>
                  <a:pt x="3291424" y="5493"/>
                </a:lnTo>
                <a:lnTo>
                  <a:pt x="3348469" y="8558"/>
                </a:lnTo>
                <a:lnTo>
                  <a:pt x="3405212" y="12287"/>
                </a:lnTo>
                <a:lnTo>
                  <a:pt x="3461644" y="16674"/>
                </a:lnTo>
                <a:lnTo>
                  <a:pt x="3517756" y="21713"/>
                </a:lnTo>
                <a:lnTo>
                  <a:pt x="3573537" y="27398"/>
                </a:lnTo>
                <a:lnTo>
                  <a:pt x="3628979" y="33723"/>
                </a:lnTo>
                <a:lnTo>
                  <a:pt x="3684071" y="40681"/>
                </a:lnTo>
                <a:lnTo>
                  <a:pt x="3738804" y="48267"/>
                </a:lnTo>
                <a:lnTo>
                  <a:pt x="3793169" y="56475"/>
                </a:lnTo>
                <a:lnTo>
                  <a:pt x="3847156" y="65297"/>
                </a:lnTo>
                <a:lnTo>
                  <a:pt x="3900755" y="74729"/>
                </a:lnTo>
                <a:lnTo>
                  <a:pt x="3953957" y="84764"/>
                </a:lnTo>
                <a:lnTo>
                  <a:pt x="4006752" y="95396"/>
                </a:lnTo>
                <a:lnTo>
                  <a:pt x="4059130" y="106618"/>
                </a:lnTo>
                <a:lnTo>
                  <a:pt x="4111083" y="118426"/>
                </a:lnTo>
                <a:lnTo>
                  <a:pt x="4162600" y="130811"/>
                </a:lnTo>
                <a:lnTo>
                  <a:pt x="4213672" y="143770"/>
                </a:lnTo>
                <a:lnTo>
                  <a:pt x="4264290" y="157294"/>
                </a:lnTo>
                <a:lnTo>
                  <a:pt x="4314443" y="171379"/>
                </a:lnTo>
                <a:lnTo>
                  <a:pt x="4364123" y="186018"/>
                </a:lnTo>
                <a:lnTo>
                  <a:pt x="4413319" y="201205"/>
                </a:lnTo>
                <a:lnTo>
                  <a:pt x="4462022" y="216933"/>
                </a:lnTo>
                <a:lnTo>
                  <a:pt x="4510223" y="233198"/>
                </a:lnTo>
                <a:lnTo>
                  <a:pt x="4557912" y="249992"/>
                </a:lnTo>
                <a:lnTo>
                  <a:pt x="4605079" y="267309"/>
                </a:lnTo>
                <a:lnTo>
                  <a:pt x="4651715" y="285144"/>
                </a:lnTo>
                <a:lnTo>
                  <a:pt x="4697810" y="303490"/>
                </a:lnTo>
                <a:lnTo>
                  <a:pt x="4743355" y="322341"/>
                </a:lnTo>
                <a:lnTo>
                  <a:pt x="4788340" y="341691"/>
                </a:lnTo>
                <a:lnTo>
                  <a:pt x="4832756" y="361534"/>
                </a:lnTo>
                <a:lnTo>
                  <a:pt x="4876593" y="381863"/>
                </a:lnTo>
                <a:lnTo>
                  <a:pt x="4919841" y="402674"/>
                </a:lnTo>
                <a:lnTo>
                  <a:pt x="4962490" y="423958"/>
                </a:lnTo>
                <a:lnTo>
                  <a:pt x="5004533" y="445712"/>
                </a:lnTo>
                <a:lnTo>
                  <a:pt x="5045957" y="467927"/>
                </a:lnTo>
                <a:lnTo>
                  <a:pt x="5086755" y="490598"/>
                </a:lnTo>
                <a:lnTo>
                  <a:pt x="5126917" y="513720"/>
                </a:lnTo>
                <a:lnTo>
                  <a:pt x="5166432" y="537285"/>
                </a:lnTo>
                <a:lnTo>
                  <a:pt x="5205292" y="561288"/>
                </a:lnTo>
                <a:lnTo>
                  <a:pt x="5243487" y="585723"/>
                </a:lnTo>
                <a:lnTo>
                  <a:pt x="5281007" y="610583"/>
                </a:lnTo>
                <a:lnTo>
                  <a:pt x="5317843" y="635863"/>
                </a:lnTo>
                <a:lnTo>
                  <a:pt x="5353984" y="661556"/>
                </a:lnTo>
                <a:lnTo>
                  <a:pt x="5389423" y="687656"/>
                </a:lnTo>
                <a:lnTo>
                  <a:pt x="5424148" y="714157"/>
                </a:lnTo>
                <a:lnTo>
                  <a:pt x="5458151" y="741053"/>
                </a:lnTo>
                <a:lnTo>
                  <a:pt x="5491422" y="768338"/>
                </a:lnTo>
                <a:lnTo>
                  <a:pt x="5523951" y="796006"/>
                </a:lnTo>
                <a:lnTo>
                  <a:pt x="5555729" y="824050"/>
                </a:lnTo>
                <a:lnTo>
                  <a:pt x="5586746" y="852464"/>
                </a:lnTo>
                <a:lnTo>
                  <a:pt x="5616993" y="881243"/>
                </a:lnTo>
                <a:lnTo>
                  <a:pt x="5646459" y="910380"/>
                </a:lnTo>
                <a:lnTo>
                  <a:pt x="5675136" y="939869"/>
                </a:lnTo>
                <a:lnTo>
                  <a:pt x="5703014" y="969704"/>
                </a:lnTo>
                <a:lnTo>
                  <a:pt x="5730084" y="999879"/>
                </a:lnTo>
                <a:lnTo>
                  <a:pt x="5756335" y="1030387"/>
                </a:lnTo>
                <a:lnTo>
                  <a:pt x="5781758" y="1061223"/>
                </a:lnTo>
                <a:lnTo>
                  <a:pt x="5806344" y="1092380"/>
                </a:lnTo>
                <a:lnTo>
                  <a:pt x="5830083" y="1123853"/>
                </a:lnTo>
                <a:lnTo>
                  <a:pt x="5852965" y="1155635"/>
                </a:lnTo>
                <a:lnTo>
                  <a:pt x="5874982" y="1187720"/>
                </a:lnTo>
                <a:lnTo>
                  <a:pt x="5896122" y="1220102"/>
                </a:lnTo>
                <a:lnTo>
                  <a:pt x="5916378" y="1252775"/>
                </a:lnTo>
                <a:lnTo>
                  <a:pt x="5935738" y="1285733"/>
                </a:lnTo>
                <a:lnTo>
                  <a:pt x="5971737" y="1352478"/>
                </a:lnTo>
                <a:lnTo>
                  <a:pt x="6004042" y="1420288"/>
                </a:lnTo>
                <a:lnTo>
                  <a:pt x="6032576" y="1489115"/>
                </a:lnTo>
                <a:lnTo>
                  <a:pt x="6057263" y="1558909"/>
                </a:lnTo>
                <a:lnTo>
                  <a:pt x="6078026" y="1629622"/>
                </a:lnTo>
                <a:lnTo>
                  <a:pt x="6094789" y="1701204"/>
                </a:lnTo>
                <a:lnTo>
                  <a:pt x="6107476" y="1773607"/>
                </a:lnTo>
                <a:lnTo>
                  <a:pt x="6116009" y="1846781"/>
                </a:lnTo>
                <a:lnTo>
                  <a:pt x="6120312" y="1920678"/>
                </a:lnTo>
                <a:lnTo>
                  <a:pt x="6120853" y="1957882"/>
                </a:lnTo>
                <a:lnTo>
                  <a:pt x="6120312" y="1995086"/>
                </a:lnTo>
                <a:lnTo>
                  <a:pt x="6116009" y="2068983"/>
                </a:lnTo>
                <a:lnTo>
                  <a:pt x="6107476" y="2142158"/>
                </a:lnTo>
                <a:lnTo>
                  <a:pt x="6094789" y="2214561"/>
                </a:lnTo>
                <a:lnTo>
                  <a:pt x="6078026" y="2286143"/>
                </a:lnTo>
                <a:lnTo>
                  <a:pt x="6057263" y="2356856"/>
                </a:lnTo>
                <a:lnTo>
                  <a:pt x="6032576" y="2426650"/>
                </a:lnTo>
                <a:lnTo>
                  <a:pt x="6004042" y="2495477"/>
                </a:lnTo>
                <a:lnTo>
                  <a:pt x="5971737" y="2563287"/>
                </a:lnTo>
                <a:lnTo>
                  <a:pt x="5935738" y="2630032"/>
                </a:lnTo>
                <a:lnTo>
                  <a:pt x="5916378" y="2662989"/>
                </a:lnTo>
                <a:lnTo>
                  <a:pt x="5896122" y="2695662"/>
                </a:lnTo>
                <a:lnTo>
                  <a:pt x="5874982" y="2728044"/>
                </a:lnTo>
                <a:lnTo>
                  <a:pt x="5852965" y="2760129"/>
                </a:lnTo>
                <a:lnTo>
                  <a:pt x="5830083" y="2791911"/>
                </a:lnTo>
                <a:lnTo>
                  <a:pt x="5806344" y="2823384"/>
                </a:lnTo>
                <a:lnTo>
                  <a:pt x="5781758" y="2854542"/>
                </a:lnTo>
                <a:lnTo>
                  <a:pt x="5756335" y="2885378"/>
                </a:lnTo>
                <a:lnTo>
                  <a:pt x="5730084" y="2915886"/>
                </a:lnTo>
                <a:lnTo>
                  <a:pt x="5703014" y="2946061"/>
                </a:lnTo>
                <a:lnTo>
                  <a:pt x="5675136" y="2975896"/>
                </a:lnTo>
                <a:lnTo>
                  <a:pt x="5646459" y="3005385"/>
                </a:lnTo>
                <a:lnTo>
                  <a:pt x="5616993" y="3034522"/>
                </a:lnTo>
                <a:lnTo>
                  <a:pt x="5586746" y="3063300"/>
                </a:lnTo>
                <a:lnTo>
                  <a:pt x="5555729" y="3091715"/>
                </a:lnTo>
                <a:lnTo>
                  <a:pt x="5523951" y="3119759"/>
                </a:lnTo>
                <a:lnTo>
                  <a:pt x="5491422" y="3147426"/>
                </a:lnTo>
                <a:lnTo>
                  <a:pt x="5458151" y="3174711"/>
                </a:lnTo>
                <a:lnTo>
                  <a:pt x="5424148" y="3201607"/>
                </a:lnTo>
                <a:lnTo>
                  <a:pt x="5389423" y="3228109"/>
                </a:lnTo>
                <a:lnTo>
                  <a:pt x="5353984" y="3254209"/>
                </a:lnTo>
                <a:lnTo>
                  <a:pt x="5317843" y="3279902"/>
                </a:lnTo>
                <a:lnTo>
                  <a:pt x="5281007" y="3305181"/>
                </a:lnTo>
                <a:lnTo>
                  <a:pt x="5243487" y="3330042"/>
                </a:lnTo>
                <a:lnTo>
                  <a:pt x="5205292" y="3354476"/>
                </a:lnTo>
                <a:lnTo>
                  <a:pt x="5166432" y="3378479"/>
                </a:lnTo>
                <a:lnTo>
                  <a:pt x="5126917" y="3402045"/>
                </a:lnTo>
                <a:lnTo>
                  <a:pt x="5086755" y="3425166"/>
                </a:lnTo>
                <a:lnTo>
                  <a:pt x="5045957" y="3447838"/>
                </a:lnTo>
                <a:lnTo>
                  <a:pt x="5004533" y="3470053"/>
                </a:lnTo>
                <a:lnTo>
                  <a:pt x="4962490" y="3491806"/>
                </a:lnTo>
                <a:lnTo>
                  <a:pt x="4919841" y="3513091"/>
                </a:lnTo>
                <a:lnTo>
                  <a:pt x="4876593" y="3533901"/>
                </a:lnTo>
                <a:lnTo>
                  <a:pt x="4832756" y="3554231"/>
                </a:lnTo>
                <a:lnTo>
                  <a:pt x="4788340" y="3574074"/>
                </a:lnTo>
                <a:lnTo>
                  <a:pt x="4743355" y="3593424"/>
                </a:lnTo>
                <a:lnTo>
                  <a:pt x="4697810" y="3612275"/>
                </a:lnTo>
                <a:lnTo>
                  <a:pt x="4651715" y="3630621"/>
                </a:lnTo>
                <a:lnTo>
                  <a:pt x="4605079" y="3648455"/>
                </a:lnTo>
                <a:lnTo>
                  <a:pt x="4557912" y="3665773"/>
                </a:lnTo>
                <a:lnTo>
                  <a:pt x="4510223" y="3682567"/>
                </a:lnTo>
                <a:lnTo>
                  <a:pt x="4462022" y="3698831"/>
                </a:lnTo>
                <a:lnTo>
                  <a:pt x="4413319" y="3714560"/>
                </a:lnTo>
                <a:lnTo>
                  <a:pt x="4364123" y="3729747"/>
                </a:lnTo>
                <a:lnTo>
                  <a:pt x="4314443" y="3744386"/>
                </a:lnTo>
                <a:lnTo>
                  <a:pt x="4264290" y="3758470"/>
                </a:lnTo>
                <a:lnTo>
                  <a:pt x="4213672" y="3771995"/>
                </a:lnTo>
                <a:lnTo>
                  <a:pt x="4162600" y="3784953"/>
                </a:lnTo>
                <a:lnTo>
                  <a:pt x="4111083" y="3797339"/>
                </a:lnTo>
                <a:lnTo>
                  <a:pt x="4059130" y="3809146"/>
                </a:lnTo>
                <a:lnTo>
                  <a:pt x="4006752" y="3820369"/>
                </a:lnTo>
                <a:lnTo>
                  <a:pt x="3953957" y="3831001"/>
                </a:lnTo>
                <a:lnTo>
                  <a:pt x="3900755" y="3841036"/>
                </a:lnTo>
                <a:lnTo>
                  <a:pt x="3847156" y="3850467"/>
                </a:lnTo>
                <a:lnTo>
                  <a:pt x="3793169" y="3859290"/>
                </a:lnTo>
                <a:lnTo>
                  <a:pt x="3738804" y="3867497"/>
                </a:lnTo>
                <a:lnTo>
                  <a:pt x="3684071" y="3875083"/>
                </a:lnTo>
                <a:lnTo>
                  <a:pt x="3628979" y="3882042"/>
                </a:lnTo>
                <a:lnTo>
                  <a:pt x="3573537" y="3888367"/>
                </a:lnTo>
                <a:lnTo>
                  <a:pt x="3517756" y="3894052"/>
                </a:lnTo>
                <a:lnTo>
                  <a:pt x="3461644" y="3899091"/>
                </a:lnTo>
                <a:lnTo>
                  <a:pt x="3405212" y="3903478"/>
                </a:lnTo>
                <a:lnTo>
                  <a:pt x="3348469" y="3907207"/>
                </a:lnTo>
                <a:lnTo>
                  <a:pt x="3291424" y="3910271"/>
                </a:lnTo>
                <a:lnTo>
                  <a:pt x="3234087" y="3912666"/>
                </a:lnTo>
                <a:lnTo>
                  <a:pt x="3176468" y="3914384"/>
                </a:lnTo>
                <a:lnTo>
                  <a:pt x="3118575" y="3915419"/>
                </a:lnTo>
                <a:lnTo>
                  <a:pt x="3060420" y="3915765"/>
                </a:lnTo>
                <a:lnTo>
                  <a:pt x="3002265" y="3915419"/>
                </a:lnTo>
                <a:lnTo>
                  <a:pt x="2944373" y="3914384"/>
                </a:lnTo>
                <a:lnTo>
                  <a:pt x="2886755" y="3912666"/>
                </a:lnTo>
                <a:lnTo>
                  <a:pt x="2829418" y="3910271"/>
                </a:lnTo>
                <a:lnTo>
                  <a:pt x="2772374" y="3907207"/>
                </a:lnTo>
                <a:lnTo>
                  <a:pt x="2715631" y="3903478"/>
                </a:lnTo>
                <a:lnTo>
                  <a:pt x="2659199" y="3899091"/>
                </a:lnTo>
                <a:lnTo>
                  <a:pt x="2603087" y="3894052"/>
                </a:lnTo>
                <a:lnTo>
                  <a:pt x="2547306" y="3888367"/>
                </a:lnTo>
                <a:lnTo>
                  <a:pt x="2491865" y="3882042"/>
                </a:lnTo>
                <a:lnTo>
                  <a:pt x="2436773" y="3875083"/>
                </a:lnTo>
                <a:lnTo>
                  <a:pt x="2382040" y="3867497"/>
                </a:lnTo>
                <a:lnTo>
                  <a:pt x="2327676" y="3859290"/>
                </a:lnTo>
                <a:lnTo>
                  <a:pt x="2273690" y="3850467"/>
                </a:lnTo>
                <a:lnTo>
                  <a:pt x="2220091" y="3841036"/>
                </a:lnTo>
                <a:lnTo>
                  <a:pt x="2166889" y="3831001"/>
                </a:lnTo>
                <a:lnTo>
                  <a:pt x="2114095" y="3820369"/>
                </a:lnTo>
                <a:lnTo>
                  <a:pt x="2061716" y="3809146"/>
                </a:lnTo>
                <a:lnTo>
                  <a:pt x="2009764" y="3797339"/>
                </a:lnTo>
                <a:lnTo>
                  <a:pt x="1958247" y="3784953"/>
                </a:lnTo>
                <a:lnTo>
                  <a:pt x="1907175" y="3771995"/>
                </a:lnTo>
                <a:lnTo>
                  <a:pt x="1856558" y="3758470"/>
                </a:lnTo>
                <a:lnTo>
                  <a:pt x="1806405" y="3744386"/>
                </a:lnTo>
                <a:lnTo>
                  <a:pt x="1756725" y="3729747"/>
                </a:lnTo>
                <a:lnTo>
                  <a:pt x="1707529" y="3714560"/>
                </a:lnTo>
                <a:lnTo>
                  <a:pt x="1658826" y="3698831"/>
                </a:lnTo>
                <a:lnTo>
                  <a:pt x="1610625" y="3682567"/>
                </a:lnTo>
                <a:lnTo>
                  <a:pt x="1562937" y="3665773"/>
                </a:lnTo>
                <a:lnTo>
                  <a:pt x="1515770" y="3648455"/>
                </a:lnTo>
                <a:lnTo>
                  <a:pt x="1469134" y="3630621"/>
                </a:lnTo>
                <a:lnTo>
                  <a:pt x="1423039" y="3612275"/>
                </a:lnTo>
                <a:lnTo>
                  <a:pt x="1377494" y="3593424"/>
                </a:lnTo>
                <a:lnTo>
                  <a:pt x="1332509" y="3574074"/>
                </a:lnTo>
                <a:lnTo>
                  <a:pt x="1288094" y="3554231"/>
                </a:lnTo>
                <a:lnTo>
                  <a:pt x="1244258" y="3533901"/>
                </a:lnTo>
                <a:lnTo>
                  <a:pt x="1201010" y="3513091"/>
                </a:lnTo>
                <a:lnTo>
                  <a:pt x="1158360" y="3491806"/>
                </a:lnTo>
                <a:lnTo>
                  <a:pt x="1116318" y="3470053"/>
                </a:lnTo>
                <a:lnTo>
                  <a:pt x="1074893" y="3447838"/>
                </a:lnTo>
                <a:lnTo>
                  <a:pt x="1034096" y="3425166"/>
                </a:lnTo>
                <a:lnTo>
                  <a:pt x="993934" y="3402045"/>
                </a:lnTo>
                <a:lnTo>
                  <a:pt x="954419" y="3378479"/>
                </a:lnTo>
                <a:lnTo>
                  <a:pt x="915559" y="3354476"/>
                </a:lnTo>
                <a:lnTo>
                  <a:pt x="877365" y="3330042"/>
                </a:lnTo>
                <a:lnTo>
                  <a:pt x="839845" y="3305181"/>
                </a:lnTo>
                <a:lnTo>
                  <a:pt x="803009" y="3279902"/>
                </a:lnTo>
                <a:lnTo>
                  <a:pt x="766867" y="3254209"/>
                </a:lnTo>
                <a:lnTo>
                  <a:pt x="731429" y="3228109"/>
                </a:lnTo>
                <a:lnTo>
                  <a:pt x="696703" y="3201607"/>
                </a:lnTo>
                <a:lnTo>
                  <a:pt x="662701" y="3174711"/>
                </a:lnTo>
                <a:lnTo>
                  <a:pt x="629430" y="3147426"/>
                </a:lnTo>
                <a:lnTo>
                  <a:pt x="596901" y="3119759"/>
                </a:lnTo>
                <a:lnTo>
                  <a:pt x="565123" y="3091715"/>
                </a:lnTo>
                <a:lnTo>
                  <a:pt x="534106" y="3063300"/>
                </a:lnTo>
                <a:lnTo>
                  <a:pt x="503860" y="3034522"/>
                </a:lnTo>
                <a:lnTo>
                  <a:pt x="474393" y="3005385"/>
                </a:lnTo>
                <a:lnTo>
                  <a:pt x="445716" y="2975896"/>
                </a:lnTo>
                <a:lnTo>
                  <a:pt x="417838" y="2946061"/>
                </a:lnTo>
                <a:lnTo>
                  <a:pt x="390769" y="2915886"/>
                </a:lnTo>
                <a:lnTo>
                  <a:pt x="364518" y="2885378"/>
                </a:lnTo>
                <a:lnTo>
                  <a:pt x="339094" y="2854542"/>
                </a:lnTo>
                <a:lnTo>
                  <a:pt x="314509" y="2823384"/>
                </a:lnTo>
                <a:lnTo>
                  <a:pt x="290770" y="2791911"/>
                </a:lnTo>
                <a:lnTo>
                  <a:pt x="267887" y="2760129"/>
                </a:lnTo>
                <a:lnTo>
                  <a:pt x="245871" y="2728044"/>
                </a:lnTo>
                <a:lnTo>
                  <a:pt x="224730" y="2695662"/>
                </a:lnTo>
                <a:lnTo>
                  <a:pt x="204475" y="2662989"/>
                </a:lnTo>
                <a:lnTo>
                  <a:pt x="185114" y="2630032"/>
                </a:lnTo>
                <a:lnTo>
                  <a:pt x="149116" y="2563287"/>
                </a:lnTo>
                <a:lnTo>
                  <a:pt x="116811" y="2495477"/>
                </a:lnTo>
                <a:lnTo>
                  <a:pt x="88277" y="2426650"/>
                </a:lnTo>
                <a:lnTo>
                  <a:pt x="63590" y="2356856"/>
                </a:lnTo>
                <a:lnTo>
                  <a:pt x="42827" y="2286143"/>
                </a:lnTo>
                <a:lnTo>
                  <a:pt x="26064" y="2214561"/>
                </a:lnTo>
                <a:lnTo>
                  <a:pt x="13377" y="2142158"/>
                </a:lnTo>
                <a:lnTo>
                  <a:pt x="4844" y="2068983"/>
                </a:lnTo>
                <a:lnTo>
                  <a:pt x="541" y="1995086"/>
                </a:lnTo>
                <a:lnTo>
                  <a:pt x="0" y="1957882"/>
                </a:lnTo>
                <a:close/>
              </a:path>
            </a:pathLst>
          </a:custGeom>
          <a:ln w="25400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414562" y="1927745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414562" y="1927747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208360" y="1336033"/>
            <a:ext cx="7027545" cy="1206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Бюджетный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процесс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5" dirty="0">
                <a:latin typeface="Arial"/>
                <a:cs typeface="Arial"/>
              </a:rPr>
              <a:t>ежегодное </a:t>
            </a:r>
            <a:r>
              <a:rPr sz="1600" spc="-10" dirty="0">
                <a:latin typeface="Arial"/>
                <a:cs typeface="Arial"/>
              </a:rPr>
              <a:t>формирование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исполнение</a:t>
            </a:r>
            <a:r>
              <a:rPr sz="1600" spc="2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2974975" marR="2608580" indent="-658495">
              <a:lnSpc>
                <a:spcPts val="1510"/>
              </a:lnSpc>
            </a:pPr>
            <a:r>
              <a:rPr sz="1400" b="1" spc="-5" dirty="0">
                <a:latin typeface="Arial"/>
                <a:cs typeface="Arial"/>
              </a:rPr>
              <a:t>1. </a:t>
            </a:r>
            <a:r>
              <a:rPr sz="1400" b="1" spc="-10" dirty="0">
                <a:latin typeface="Arial"/>
                <a:cs typeface="Arial"/>
              </a:rPr>
              <a:t>Составление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проекта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6868360" y="3089916"/>
            <a:ext cx="154813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3492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2. </a:t>
            </a:r>
            <a:r>
              <a:rPr sz="1400" b="1" spc="-10" dirty="0">
                <a:latin typeface="Arial"/>
                <a:cs typeface="Arial"/>
              </a:rPr>
              <a:t>Рассмотрение  </a:t>
            </a:r>
            <a:r>
              <a:rPr sz="1400" b="1" spc="-5" dirty="0">
                <a:latin typeface="Arial"/>
                <a:cs typeface="Arial"/>
              </a:rPr>
              <a:t>проекта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6950733" y="5047794"/>
            <a:ext cx="138493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03530" marR="5080" indent="-29146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3.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Утверждение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3510946" y="6122746"/>
            <a:ext cx="21209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4. Исполнение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66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821004" y="5143819"/>
            <a:ext cx="136080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91465" marR="5080" indent="-279400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497845" y="2993904"/>
            <a:ext cx="2006600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35280" marR="5080" indent="-32321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6. </a:t>
            </a:r>
            <a:r>
              <a:rPr sz="1400" b="1" spc="-10" dirty="0">
                <a:latin typeface="Arial"/>
                <a:cs typeface="Arial"/>
              </a:rPr>
              <a:t>Утверждение </a:t>
            </a:r>
            <a:r>
              <a:rPr sz="1400" b="1" spc="-20" dirty="0">
                <a:latin typeface="Arial"/>
                <a:cs typeface="Arial"/>
              </a:rPr>
              <a:t>отчета  </a:t>
            </a: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</a:t>
            </a:r>
            <a:endParaRPr sz="1400" dirty="0">
              <a:latin typeface="Arial"/>
              <a:cs typeface="Arial"/>
            </a:endParaRPr>
          </a:p>
          <a:p>
            <a:pPr marL="614045">
              <a:lnSpc>
                <a:spcPts val="1490"/>
              </a:lnSpc>
            </a:pP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72821" y="2952715"/>
            <a:ext cx="27476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6425" marR="5080" indent="-59436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5" dirty="0">
                <a:latin typeface="Arial"/>
                <a:cs typeface="Arial"/>
              </a:rPr>
              <a:t>проекта </a:t>
            </a:r>
            <a:r>
              <a:rPr sz="1400" b="1" spc="-15" dirty="0">
                <a:latin typeface="Arial"/>
                <a:cs typeface="Arial"/>
              </a:rPr>
              <a:t>бюджета  </a:t>
            </a:r>
            <a:r>
              <a:rPr sz="1400" b="1" spc="-10" dirty="0">
                <a:latin typeface="Arial"/>
                <a:cs typeface="Arial"/>
              </a:rPr>
              <a:t>основывается </a:t>
            </a:r>
            <a:r>
              <a:rPr sz="1400" b="1" dirty="0">
                <a:latin typeface="Arial"/>
                <a:cs typeface="Arial"/>
              </a:rPr>
              <a:t>на: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42350" y="3834128"/>
            <a:ext cx="5532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83205" algn="l"/>
              </a:tabLst>
            </a:pPr>
            <a:r>
              <a:rPr sz="1200" spc="-5" dirty="0">
                <a:latin typeface="Arial"/>
                <a:cs typeface="Arial"/>
              </a:rPr>
              <a:t>Собранию 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Российской 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Федерации	определяющих бюджетную </a:t>
            </a:r>
            <a:r>
              <a:rPr sz="1200" spc="-5" dirty="0">
                <a:latin typeface="Arial"/>
                <a:cs typeface="Arial"/>
              </a:rPr>
              <a:t>политику  (требования </a:t>
            </a:r>
            <a:r>
              <a:rPr sz="1200" dirty="0">
                <a:latin typeface="Arial"/>
                <a:cs typeface="Arial"/>
              </a:rPr>
              <a:t>к </a:t>
            </a:r>
            <a:r>
              <a:rPr sz="1200" spc="-10" dirty="0">
                <a:latin typeface="Arial"/>
                <a:cs typeface="Arial"/>
              </a:rPr>
              <a:t>бюджетной </a:t>
            </a:r>
            <a:r>
              <a:rPr sz="1200" spc="-5" dirty="0">
                <a:latin typeface="Arial"/>
                <a:cs typeface="Arial"/>
              </a:rPr>
              <a:t>политике)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73210" y="3461815"/>
            <a:ext cx="1132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1. </a:t>
            </a:r>
            <a:r>
              <a:rPr sz="1200" spc="-10" dirty="0">
                <a:latin typeface="Arial"/>
                <a:cs typeface="Arial"/>
              </a:rPr>
              <a:t>Положениях 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33558" y="3461815"/>
            <a:ext cx="8839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732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5" dirty="0">
                <a:latin typeface="Arial"/>
                <a:cs typeface="Arial"/>
              </a:rPr>
              <a:t>с</a:t>
            </a:r>
            <a:r>
              <a:rPr sz="1200" spc="0" dirty="0">
                <a:latin typeface="Arial"/>
                <a:cs typeface="Arial"/>
              </a:rPr>
              <a:t>л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dirty="0">
                <a:latin typeface="Arial"/>
                <a:cs typeface="Arial"/>
              </a:rPr>
              <a:t>ия 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01298" y="3461815"/>
            <a:ext cx="1442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404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П</a:t>
            </a:r>
            <a:r>
              <a:rPr sz="1200" spc="0" dirty="0">
                <a:latin typeface="Arial"/>
                <a:cs typeface="Arial"/>
              </a:rPr>
              <a:t>р</a:t>
            </a:r>
            <a:r>
              <a:rPr sz="1200" spc="-20" dirty="0">
                <a:latin typeface="Arial"/>
                <a:cs typeface="Arial"/>
              </a:rPr>
              <a:t>е</a:t>
            </a:r>
            <a:r>
              <a:rPr sz="1200" dirty="0">
                <a:latin typeface="Arial"/>
                <a:cs typeface="Arial"/>
              </a:rPr>
              <a:t>зи</a:t>
            </a:r>
            <a:r>
              <a:rPr sz="1200" spc="-5" dirty="0">
                <a:latin typeface="Arial"/>
                <a:cs typeface="Arial"/>
              </a:rPr>
              <a:t>д</a:t>
            </a:r>
            <a:r>
              <a:rPr sz="1200" dirty="0">
                <a:latin typeface="Arial"/>
                <a:cs typeface="Arial"/>
              </a:rPr>
              <a:t>е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  </a:t>
            </a:r>
            <a:r>
              <a:rPr sz="1200" spc="-5" dirty="0">
                <a:latin typeface="Arial"/>
                <a:cs typeface="Arial"/>
              </a:rPr>
              <a:t>Федеральному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3972" y="4219548"/>
            <a:ext cx="689102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3505" marR="5080" indent="941705" algn="ctr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2521585" algn="l"/>
              </a:tabLst>
            </a:pPr>
            <a:r>
              <a:rPr sz="1200" spc="-5" dirty="0">
                <a:latin typeface="Arial"/>
                <a:cs typeface="Arial"/>
              </a:rPr>
              <a:t>Основных </a:t>
            </a:r>
            <a:r>
              <a:rPr sz="1200" spc="-10" dirty="0">
                <a:latin typeface="Arial"/>
                <a:cs typeface="Arial"/>
              </a:rPr>
              <a:t>направлениях бюджетной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lang="ru-RU" sz="1200" spc="-10" dirty="0">
                <a:latin typeface="Arial"/>
                <a:cs typeface="Arial"/>
              </a:rPr>
              <a:t>налоговой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политики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10" dirty="0">
                <a:latin typeface="Arial"/>
                <a:cs typeface="Arial"/>
              </a:rPr>
              <a:t>Китовского</a:t>
            </a:r>
            <a:r>
              <a:rPr sz="1200" spc="-10" dirty="0">
                <a:latin typeface="Arial"/>
                <a:cs typeface="Arial"/>
              </a:rPr>
              <a:t> сельского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  <a:p>
            <a:pPr marL="2215515" marR="502920" indent="85090" algn="ctr">
              <a:lnSpc>
                <a:spcPct val="100000"/>
              </a:lnSpc>
              <a:spcBef>
                <a:spcPts val="110"/>
              </a:spcBef>
              <a:buAutoNum type="arabicPeriod" startAt="2"/>
              <a:tabLst>
                <a:tab pos="2470785" algn="l"/>
              </a:tabLst>
            </a:pPr>
            <a:r>
              <a:rPr lang="ru-RU" sz="1200" spc="-5" dirty="0">
                <a:latin typeface="Arial"/>
                <a:cs typeface="Arial"/>
              </a:rPr>
              <a:t> Прогнозе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социально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lang="ru-RU" sz="1200" spc="-5" dirty="0">
                <a:latin typeface="Arial"/>
                <a:cs typeface="Arial"/>
              </a:rPr>
              <a:t>экономического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развития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10" dirty="0">
                <a:latin typeface="Arial"/>
                <a:cs typeface="Arial"/>
              </a:rPr>
              <a:t>Китовского</a:t>
            </a:r>
            <a:r>
              <a:rPr sz="1200" spc="-10" dirty="0">
                <a:latin typeface="Arial"/>
                <a:cs typeface="Arial"/>
              </a:rPr>
              <a:t> сельского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575"/>
              </a:lnSpc>
            </a:pPr>
            <a:r>
              <a:rPr sz="1400" b="1" spc="-5" dirty="0">
                <a:latin typeface="Arial"/>
                <a:cs typeface="Arial"/>
              </a:rPr>
              <a:t>5. </a:t>
            </a: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20" dirty="0">
                <a:latin typeface="Arial"/>
                <a:cs typeface="Arial"/>
              </a:rPr>
              <a:t>отчета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73210" y="5037936"/>
            <a:ext cx="3670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9100" algn="l"/>
                <a:tab pos="1850389" algn="l"/>
                <a:tab pos="2973705" algn="l"/>
              </a:tabLst>
            </a:pPr>
            <a:r>
              <a:rPr sz="1200" spc="-5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spc="0" dirty="0">
                <a:latin typeface="Arial"/>
                <a:cs typeface="Arial"/>
              </a:rPr>
              <a:t>М</a:t>
            </a: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5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ц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льн</a:t>
            </a:r>
            <a:r>
              <a:rPr sz="1200" spc="5" dirty="0">
                <a:latin typeface="Arial"/>
                <a:cs typeface="Arial"/>
              </a:rPr>
              <a:t>ы</a:t>
            </a:r>
            <a:r>
              <a:rPr sz="1200" dirty="0">
                <a:latin typeface="Arial"/>
                <a:cs typeface="Arial"/>
              </a:rPr>
              <a:t>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20" dirty="0">
                <a:latin typeface="Arial"/>
                <a:cs typeface="Arial"/>
              </a:rPr>
              <a:t>г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ам</a:t>
            </a:r>
            <a:r>
              <a:rPr sz="1200" spc="-10" dirty="0">
                <a:latin typeface="Arial"/>
                <a:cs typeface="Arial"/>
              </a:rPr>
              <a:t>м</a:t>
            </a:r>
            <a:r>
              <a:rPr sz="1200" dirty="0">
                <a:latin typeface="Arial"/>
                <a:cs typeface="Arial"/>
              </a:rPr>
              <a:t>ах	</a:t>
            </a:r>
            <a:r>
              <a:rPr sz="1200" spc="-5" dirty="0">
                <a:latin typeface="Arial"/>
                <a:cs typeface="Arial"/>
              </a:rPr>
              <a:t>(</a:t>
            </a:r>
            <a:r>
              <a:rPr sz="1200" spc="5" dirty="0">
                <a:latin typeface="Arial"/>
                <a:cs typeface="Arial"/>
              </a:rPr>
              <a:t>п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10" dirty="0">
                <a:latin typeface="Arial"/>
                <a:cs typeface="Arial"/>
              </a:rPr>
              <a:t>е</a:t>
            </a:r>
            <a:r>
              <a:rPr sz="1200" spc="5" dirty="0">
                <a:latin typeface="Arial"/>
                <a:cs typeface="Arial"/>
              </a:rPr>
              <a:t>к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ах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773210" y="5220816"/>
            <a:ext cx="3669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7885" algn="l"/>
              </a:tabLst>
            </a:pPr>
            <a:r>
              <a:rPr sz="1200" spc="-5" dirty="0">
                <a:latin typeface="Arial"/>
                <a:cs typeface="Arial"/>
              </a:rPr>
              <a:t>муниципальных  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программ,	проектах</a:t>
            </a:r>
            <a:r>
              <a:rPr sz="1200" spc="2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изменений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05870" y="5403696"/>
            <a:ext cx="14376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5" dirty="0">
                <a:latin typeface="Arial"/>
                <a:cs typeface="Arial"/>
              </a:rPr>
              <a:t>Китовского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73210" y="5403696"/>
            <a:ext cx="1878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127760" algn="l"/>
              </a:tabLst>
            </a:pP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25" dirty="0">
                <a:latin typeface="Arial"/>
                <a:cs typeface="Arial"/>
              </a:rPr>
              <a:t>к</a:t>
            </a:r>
            <a:r>
              <a:rPr sz="1200" spc="-10" dirty="0">
                <a:latin typeface="Arial"/>
                <a:cs typeface="Arial"/>
              </a:rPr>
              <a:t>а</a:t>
            </a:r>
            <a:r>
              <a:rPr sz="1200" dirty="0">
                <a:latin typeface="Arial"/>
                <a:cs typeface="Arial"/>
              </a:rPr>
              <a:t>за</a:t>
            </a:r>
            <a:r>
              <a:rPr sz="1200" spc="-5" dirty="0">
                <a:latin typeface="Arial"/>
                <a:cs typeface="Arial"/>
              </a:rPr>
              <a:t>нн</a:t>
            </a:r>
            <a:r>
              <a:rPr sz="1200" dirty="0">
                <a:latin typeface="Arial"/>
                <a:cs typeface="Arial"/>
              </a:rPr>
              <a:t>ых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10" dirty="0">
                <a:latin typeface="Arial"/>
                <a:cs typeface="Arial"/>
              </a:rPr>
              <a:t>гр</a:t>
            </a:r>
            <a:r>
              <a:rPr sz="1200" dirty="0">
                <a:latin typeface="Arial"/>
                <a:cs typeface="Arial"/>
              </a:rPr>
              <a:t>амм)  </a:t>
            </a:r>
            <a:r>
              <a:rPr sz="1200" spc="-10" dirty="0">
                <a:latin typeface="Arial"/>
                <a:cs typeface="Arial"/>
              </a:rPr>
              <a:t>сельского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0" y="84023"/>
                </a:lnTo>
                <a:lnTo>
                  <a:pt x="554545" y="296887"/>
                </a:lnTo>
                <a:lnTo>
                  <a:pt x="538429" y="338899"/>
                </a:lnTo>
                <a:lnTo>
                  <a:pt x="654697" y="287134"/>
                </a:lnTo>
                <a:lnTo>
                  <a:pt x="621631" y="212864"/>
                </a:lnTo>
                <a:lnTo>
                  <a:pt x="586803" y="212864"/>
                </a:lnTo>
                <a:lnTo>
                  <a:pt x="32258" y="0"/>
                </a:lnTo>
                <a:close/>
              </a:path>
              <a:path w="655320" h="339089">
                <a:moveTo>
                  <a:pt x="602932" y="170865"/>
                </a:moveTo>
                <a:lnTo>
                  <a:pt x="586803" y="212864"/>
                </a:lnTo>
                <a:lnTo>
                  <a:pt x="621631" y="212864"/>
                </a:lnTo>
                <a:lnTo>
                  <a:pt x="602932" y="17086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586803" y="212864"/>
                </a:lnTo>
                <a:lnTo>
                  <a:pt x="602932" y="170853"/>
                </a:lnTo>
                <a:lnTo>
                  <a:pt x="654697" y="287134"/>
                </a:lnTo>
                <a:lnTo>
                  <a:pt x="538429" y="338899"/>
                </a:lnTo>
                <a:lnTo>
                  <a:pt x="554545" y="296887"/>
                </a:lnTo>
                <a:lnTo>
                  <a:pt x="0" y="84023"/>
                </a:lnTo>
                <a:lnTo>
                  <a:pt x="32258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530694" y="0"/>
                </a:move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lnTo>
                  <a:pt x="585597" y="123316"/>
                </a:lnTo>
                <a:lnTo>
                  <a:pt x="619689" y="123316"/>
                </a:lnTo>
                <a:lnTo>
                  <a:pt x="649516" y="45605"/>
                </a:lnTo>
                <a:lnTo>
                  <a:pt x="530694" y="0"/>
                </a:lnTo>
                <a:close/>
              </a:path>
              <a:path w="649605" h="368300">
                <a:moveTo>
                  <a:pt x="619689" y="123316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19689" y="12331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36601" y="367753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49516" y="45605"/>
                </a:lnTo>
                <a:lnTo>
                  <a:pt x="530694" y="0"/>
                </a:ln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295585" y="124269"/>
                </a:move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lnTo>
                  <a:pt x="295585" y="124269"/>
                </a:lnTo>
                <a:close/>
              </a:path>
              <a:path w="654050" h="359410">
                <a:moveTo>
                  <a:pt x="118008" y="0"/>
                </a:move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295585" y="124269"/>
                </a:lnTo>
                <a:lnTo>
                  <a:pt x="100418" y="41427"/>
                </a:lnTo>
                <a:lnTo>
                  <a:pt x="11800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653605" y="276237"/>
                </a:moveTo>
                <a:lnTo>
                  <a:pt x="100418" y="41427"/>
                </a:lnTo>
                <a:lnTo>
                  <a:pt x="118008" y="0"/>
                </a:ln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5913285" y="5778430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51777" y="173354"/>
                </a:move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319039" y="215366"/>
                </a:lnTo>
                <a:lnTo>
                  <a:pt x="67906" y="215366"/>
                </a:lnTo>
                <a:lnTo>
                  <a:pt x="51777" y="173354"/>
                </a:lnTo>
                <a:close/>
              </a:path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319039" y="215366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5913285" y="5778431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51777" y="173355"/>
                </a:ln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35003" y="90779"/>
                </a:move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lnTo>
                  <a:pt x="135003" y="90779"/>
                </a:lnTo>
                <a:close/>
              </a:path>
              <a:path w="180339" h="692150">
                <a:moveTo>
                  <a:pt x="88417" y="0"/>
                </a:moveTo>
                <a:lnTo>
                  <a:pt x="0" y="91554"/>
                </a:lnTo>
                <a:lnTo>
                  <a:pt x="44996" y="90779"/>
                </a:lnTo>
                <a:lnTo>
                  <a:pt x="135003" y="90779"/>
                </a:ln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45465" y="690067"/>
                </a:move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lnTo>
                  <a:pt x="0" y="91554"/>
                </a:ln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179997" y="600951"/>
                </a:move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close/>
              </a:path>
              <a:path w="180340" h="691514">
                <a:moveTo>
                  <a:pt x="135001" y="0"/>
                </a:moveTo>
                <a:lnTo>
                  <a:pt x="44996" y="0"/>
                </a:lnTo>
                <a:lnTo>
                  <a:pt x="44996" y="600951"/>
                </a:lnTo>
                <a:lnTo>
                  <a:pt x="135001" y="600951"/>
                </a:lnTo>
                <a:lnTo>
                  <a:pt x="13500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44996" y="0"/>
                </a:moveTo>
                <a:lnTo>
                  <a:pt x="44996" y="600951"/>
                </a:ln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lnTo>
                  <a:pt x="135001" y="600951"/>
                </a:lnTo>
                <a:lnTo>
                  <a:pt x="135001" y="0"/>
                </a:lnTo>
                <a:lnTo>
                  <a:pt x="44996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3"/>
          <p:cNvSpPr/>
          <p:nvPr/>
        </p:nvSpPr>
        <p:spPr>
          <a:xfrm>
            <a:off x="973218" y="13568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5"/>
          <p:cNvSpPr txBox="1">
            <a:spLocks/>
          </p:cNvSpPr>
          <p:nvPr/>
        </p:nvSpPr>
        <p:spPr>
          <a:xfrm>
            <a:off x="1219200" y="163256"/>
            <a:ext cx="6803425" cy="781624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1800" b="1" i="0" kern="120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ookman Old Style"/>
                <a:ea typeface="+mj-ea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spc="-5" dirty="0">
                <a:solidFill>
                  <a:schemeClr val="tx1"/>
                </a:solidFill>
                <a:effectLst/>
              </a:rPr>
              <a:t>ГРАЖДАН- УЧАСТНИК БЮДЖЕТНОГО ПРОЦЕССА</a:t>
            </a:r>
            <a:endParaRPr lang="ru-RU" sz="2500" dirty="0">
              <a:solidFill>
                <a:schemeClr val="tx1"/>
              </a:solidFill>
              <a:effectLst/>
            </a:endParaRPr>
          </a:p>
        </p:txBody>
      </p:sp>
      <p:pic>
        <p:nvPicPr>
          <p:cNvPr id="27" name="Picture 4" descr="C:\Users\КОВЕНЕВА.BUDGET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52" y="3649913"/>
            <a:ext cx="1731221" cy="1648212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8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16" y="1424486"/>
            <a:ext cx="2101544" cy="1776803"/>
          </a:xfrm>
          <a:prstGeom prst="rect">
            <a:avLst/>
          </a:prstGeom>
          <a:noFill/>
          <a:ln w="34925">
            <a:noFill/>
          </a:ln>
        </p:spPr>
      </p:pic>
      <p:grpSp>
        <p:nvGrpSpPr>
          <p:cNvPr id="29" name="Группа 28"/>
          <p:cNvGrpSpPr/>
          <p:nvPr/>
        </p:nvGrpSpPr>
        <p:grpSpPr>
          <a:xfrm>
            <a:off x="425886" y="2800442"/>
            <a:ext cx="2476765" cy="1187055"/>
            <a:chOff x="251735" y="-268357"/>
            <a:chExt cx="2918865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5468" y="-198684"/>
              <a:ext cx="2807169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Помогает формировать доходную часть бюджета (налог на доходы физических лиц)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655361" y="2757370"/>
            <a:ext cx="2960659" cy="1243227"/>
            <a:chOff x="213772" y="3787875"/>
            <a:chExt cx="2956827" cy="129614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13772" y="3787875"/>
              <a:ext cx="2956827" cy="1296144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80097" y="3839478"/>
              <a:ext cx="2825619" cy="12000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  </a:r>
            </a:p>
          </p:txBody>
        </p:sp>
      </p:grpSp>
      <p:sp>
        <p:nvSpPr>
          <p:cNvPr id="35" name="Стрелка углом 34"/>
          <p:cNvSpPr/>
          <p:nvPr/>
        </p:nvSpPr>
        <p:spPr>
          <a:xfrm>
            <a:off x="1068071" y="1676400"/>
            <a:ext cx="2086524" cy="703806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6491634" y="1027426"/>
            <a:ext cx="630069" cy="235341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>
            <a:off x="1552264" y="3476936"/>
            <a:ext cx="854219" cy="228234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Стрелка углом 37"/>
          <p:cNvSpPr/>
          <p:nvPr/>
        </p:nvSpPr>
        <p:spPr>
          <a:xfrm rot="10800000">
            <a:off x="5604020" y="4065575"/>
            <a:ext cx="2304261" cy="998513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629960" y="4730885"/>
            <a:ext cx="2375577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100" b="1" cap="all" dirty="0">
                <a:solidFill>
                  <a:prstClr val="white"/>
                </a:solidFill>
                <a:latin typeface="Arial Narrow" panose="020B0606020202030204" pitchFamily="34" charset="0"/>
              </a:rPr>
              <a:t>Как получатель социальных гарантий</a:t>
            </a: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379907" y="5486400"/>
            <a:ext cx="8208909" cy="1069194"/>
          </a:xfrm>
          <a:prstGeom prst="round2DiagRect">
            <a:avLst/>
          </a:prstGeom>
          <a:solidFill>
            <a:srgbClr val="9FCFFF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875688" y="969750"/>
            <a:ext cx="2751031" cy="1619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041278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83521" y="331472"/>
            <a:ext cx="689355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КИТОВСКОЕ СЕЛЬСКОЕ ПОСЕЛЕНИЕ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5349" y="5373656"/>
            <a:ext cx="1299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Население  </a:t>
            </a:r>
            <a:r>
              <a:rPr sz="1800" b="1" dirty="0" err="1">
                <a:latin typeface="Arial"/>
                <a:cs typeface="Arial"/>
              </a:rPr>
              <a:t>на</a:t>
            </a:r>
            <a:r>
              <a:rPr sz="1800" b="1" dirty="0">
                <a:latin typeface="Arial"/>
                <a:cs typeface="Arial"/>
              </a:rPr>
              <a:t>     </a:t>
            </a:r>
            <a:r>
              <a:rPr sz="1800" b="1" spc="-10" dirty="0">
                <a:latin typeface="Arial"/>
                <a:cs typeface="Arial"/>
              </a:rPr>
              <a:t>01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-10" dirty="0">
                <a:latin typeface="Arial"/>
                <a:cs typeface="Arial"/>
              </a:rPr>
              <a:t>01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-10" dirty="0">
                <a:latin typeface="Arial"/>
                <a:cs typeface="Arial"/>
              </a:rPr>
              <a:t>20</a:t>
            </a:r>
            <a:r>
              <a:rPr lang="ru-RU" sz="1800" b="1" spc="-10" dirty="0">
                <a:latin typeface="Arial"/>
                <a:cs typeface="Arial"/>
              </a:rPr>
              <a:t>21</a:t>
            </a:r>
            <a:r>
              <a:rPr sz="1800" b="1" spc="-190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56745" y="5512188"/>
            <a:ext cx="944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83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35" dirty="0">
                <a:latin typeface="Arial"/>
                <a:cs typeface="Arial"/>
              </a:rPr>
              <a:t>3227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ч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-30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spc="-5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к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0150" y="1219200"/>
            <a:ext cx="3382010" cy="415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2005330" indent="127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10" dirty="0">
                <a:latin typeface="Arial"/>
                <a:cs typeface="Arial"/>
              </a:rPr>
              <a:t>Площадь</a:t>
            </a:r>
            <a:r>
              <a:rPr sz="1800" b="1" spc="-10" dirty="0">
                <a:latin typeface="Arial"/>
                <a:cs typeface="Arial"/>
              </a:rPr>
              <a:t>  </a:t>
            </a:r>
            <a:r>
              <a:rPr lang="ru-RU" sz="1800" b="1" spc="-30" dirty="0">
                <a:latin typeface="Arial"/>
                <a:cs typeface="Arial"/>
              </a:rPr>
              <a:t>территории</a:t>
            </a:r>
            <a:r>
              <a:rPr sz="1800" b="1" dirty="0">
                <a:latin typeface="Arial"/>
                <a:cs typeface="Arial"/>
              </a:rPr>
              <a:t>  </a:t>
            </a:r>
            <a:r>
              <a:rPr lang="ru-RU" b="1" dirty="0"/>
              <a:t>23540</a:t>
            </a:r>
            <a:r>
              <a:rPr lang="ru-RU" dirty="0"/>
              <a:t> </a:t>
            </a:r>
            <a:r>
              <a:rPr sz="1800" b="1" spc="-5" dirty="0" err="1">
                <a:latin typeface="Arial"/>
                <a:cs typeface="Arial"/>
              </a:rPr>
              <a:t>га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789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В </a:t>
            </a:r>
            <a:r>
              <a:rPr lang="ru-RU" sz="1800" b="1" spc="-15" dirty="0">
                <a:solidFill>
                  <a:srgbClr val="0000CC"/>
                </a:solidFill>
                <a:latin typeface="Arial"/>
                <a:cs typeface="Arial"/>
              </a:rPr>
              <a:t>состав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ru-RU" sz="1800" b="1" spc="-20" dirty="0">
                <a:solidFill>
                  <a:srgbClr val="0000CC"/>
                </a:solidFill>
                <a:latin typeface="Arial"/>
                <a:cs typeface="Arial"/>
              </a:rPr>
              <a:t>Китовского</a:t>
            </a:r>
            <a:r>
              <a:rPr sz="1800" b="1" spc="-20" dirty="0">
                <a:solidFill>
                  <a:srgbClr val="0000CC"/>
                </a:solidFill>
                <a:latin typeface="Arial"/>
                <a:cs typeface="Arial"/>
              </a:rPr>
              <a:t> 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сельского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поселения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входят 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территории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следующих 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населенных пунктов:</a:t>
            </a:r>
            <a:endParaRPr sz="18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lang="ru-RU" spc="-5" dirty="0">
                <a:latin typeface="Arial"/>
                <a:cs typeface="Arial"/>
              </a:rPr>
              <a:t>с.Китово</a:t>
            </a:r>
          </a:p>
          <a:p>
            <a:pPr marL="3175" algn="ctr">
              <a:lnSpc>
                <a:spcPct val="100000"/>
              </a:lnSpc>
            </a:pPr>
            <a:r>
              <a:rPr lang="ru-RU" dirty="0"/>
              <a:t>Деревени: Брылиха, Высоково, Горяново, Елизарово, Палкино, Петрилово, Русилово, Слободка, Трутнево, Фатьяново, Юркино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76044" y="5212079"/>
            <a:ext cx="1402079" cy="1402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928794" y="5373656"/>
            <a:ext cx="1295400" cy="11366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1295400"/>
            <a:ext cx="4095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438509"/>
              </p:ext>
            </p:extLst>
          </p:nvPr>
        </p:nvGraphicFramePr>
        <p:xfrm>
          <a:off x="152400" y="838200"/>
          <a:ext cx="8763001" cy="5144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1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6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6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63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48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410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2022-2024 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5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Отчет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Оценка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1.3. Рынок товаров и услуг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Оборот розничной торговли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45264,2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45626,3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45900,1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46221,4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46591,2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9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К 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Количество торговых объектов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Объем платных услуг населению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44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К 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3131</TotalTime>
  <Words>5702</Words>
  <Application>Microsoft Office PowerPoint</Application>
  <PresentationFormat>Экран (4:3)</PresentationFormat>
  <Paragraphs>1711</Paragraphs>
  <Slides>41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1" baseType="lpstr">
      <vt:lpstr>Arial</vt:lpstr>
      <vt:lpstr>Arial Narrow</vt:lpstr>
      <vt:lpstr>Bookman Old Style</vt:lpstr>
      <vt:lpstr>Calibri</vt:lpstr>
      <vt:lpstr>Century Gothic</vt:lpstr>
      <vt:lpstr>Courier New</vt:lpstr>
      <vt:lpstr>Palatino Linotype</vt:lpstr>
      <vt:lpstr>Times New Roman</vt:lpstr>
      <vt:lpstr>Wingdings</vt:lpstr>
      <vt:lpstr>Исполнительная</vt:lpstr>
      <vt:lpstr>Бюджет для</vt:lpstr>
      <vt:lpstr>Уважаемые жители Китовского сельского поселения!</vt:lpstr>
      <vt:lpstr>Бюджет и сбалансированность бюджета</vt:lpstr>
      <vt:lpstr>ДОХОДЫ БЮДЖЕТА</vt:lpstr>
      <vt:lpstr>МЕЖБЮДЖЕТНЫЕ ТРАНСФЕРТЫ</vt:lpstr>
      <vt:lpstr>БЮДЖЕТНЫЙ ПРОЦЕСС</vt:lpstr>
      <vt:lpstr>Презентация PowerPoint</vt:lpstr>
      <vt:lpstr>КИТОВСКОЕ СЕЛЬСКОЕ ПОСЕЛЕНИЕ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Китовского сельского поселения на 2022 год и плановый период 2023 и 2024 годов </vt:lpstr>
      <vt:lpstr>Презентация PowerPoint</vt:lpstr>
      <vt:lpstr>Доходы  бюджета  Китовского  сельского  поселения в 2022 - 2024 годах, 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Пользователь</dc:creator>
  <cp:lastModifiedBy>lnlydrvr</cp:lastModifiedBy>
  <cp:revision>338</cp:revision>
  <cp:lastPrinted>2019-12-20T11:47:22Z</cp:lastPrinted>
  <dcterms:created xsi:type="dcterms:W3CDTF">2017-12-06T00:04:37Z</dcterms:created>
  <dcterms:modified xsi:type="dcterms:W3CDTF">2021-12-08T19:44:14Z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2017-11-08T00:00:00Z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2017-12-06T00:00:00Z</vt:filetime>
  </property>
</Properties>
</file>