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sldIdLst>
    <p:sldId id="257" r:id="rId2"/>
    <p:sldId id="264" r:id="rId3"/>
    <p:sldId id="270" r:id="rId4"/>
    <p:sldId id="265" r:id="rId5"/>
    <p:sldId id="266" r:id="rId6"/>
    <p:sldId id="267" r:id="rId7"/>
    <p:sldId id="268" r:id="rId8"/>
    <p:sldId id="269" r:id="rId9"/>
  </p:sldIdLst>
  <p:sldSz cx="12192000" cy="6858000"/>
  <p:notesSz cx="12192000" cy="6858000"/>
  <p:embeddedFontLst>
    <p:embeddedFont>
      <p:font typeface="Trebuchet MS" panose="020B0603020202020204" pitchFamily="34" charset="0"/>
      <p:regular r:id="rId10"/>
      <p:bold r:id="rId11"/>
      <p:italic r:id="rId12"/>
      <p:boldItalic r:id="rId13"/>
    </p:embeddedFont>
    <p:embeddedFont>
      <p:font typeface="PRRDDW+Calibri" panose="020B0604020202020204" charset="0"/>
      <p:regular r:id="rId14"/>
    </p:embeddedFont>
    <p:embeddedFont>
      <p:font typeface="SAAPKF+Calibri Bold" panose="020B0604020202020204" charset="0"/>
      <p:regular r:id="rId15"/>
    </p:embeddedFont>
    <p:embeddedFont>
      <p:font typeface="Wingdings 3" panose="05040102010807070707" pitchFamily="18" charset="2"/>
      <p:regular r:id="rId16"/>
    </p:embeddedFont>
    <p:embeddedFont>
      <p:font typeface="KBSNCM+Arial Black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6" y="29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2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8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45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84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806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2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8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6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5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7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5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5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7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itovo@ivreg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itovskoe-r24.gosweb.gosuslugi.ru/dlya-zhiteley/uslugi-i-servisy/otpravit-obraschen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>
            <a:spLocks/>
          </p:cNvSpPr>
          <p:nvPr/>
        </p:nvSpPr>
        <p:spPr>
          <a:xfrm>
            <a:off x="-2" y="-9"/>
            <a:ext cx="12192001" cy="68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Основные этапы</a:t>
            </a:r>
          </a:p>
          <a:p>
            <a:pPr algn="ctr"/>
            <a:r>
              <a:rPr lang="ru-RU" sz="4400" b="1" dirty="0" smtClean="0"/>
              <a:t>бюджетного процесса</a:t>
            </a:r>
          </a:p>
          <a:p>
            <a:pPr algn="ctr"/>
            <a:r>
              <a:rPr lang="ru-RU" sz="4400" b="1" dirty="0" smtClean="0"/>
              <a:t>в </a:t>
            </a:r>
            <a:r>
              <a:rPr lang="ru-RU" sz="4400" b="1" dirty="0" err="1" smtClean="0"/>
              <a:t>Китовском</a:t>
            </a:r>
            <a:r>
              <a:rPr lang="ru-RU" sz="4400" b="1" dirty="0" smtClean="0"/>
              <a:t> сельском поселении</a:t>
            </a:r>
          </a:p>
          <a:p>
            <a:pPr algn="ctr"/>
            <a:r>
              <a:rPr lang="ru-RU" sz="4400" b="1" dirty="0" smtClean="0"/>
              <a:t>Шуйского муниципального</a:t>
            </a:r>
          </a:p>
          <a:p>
            <a:pPr algn="ctr"/>
            <a:r>
              <a:rPr lang="ru-RU" sz="4400" b="1" dirty="0" smtClean="0"/>
              <a:t>района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38651" y="361411"/>
            <a:ext cx="4366629" cy="5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4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KBSNCM+Arial Black"/>
                <a:cs typeface="KBSNCM+Arial Black"/>
              </a:rPr>
              <a:t>Бюджетный</a:t>
            </a:r>
            <a:r>
              <a:rPr sz="2800" spc="44" dirty="0">
                <a:solidFill>
                  <a:srgbClr val="002060"/>
                </a:solidFill>
                <a:latin typeface="KBSNCM+Arial Black"/>
                <a:cs typeface="KBSNCM+Arial Black"/>
              </a:rPr>
              <a:t> </a:t>
            </a:r>
            <a:r>
              <a:rPr sz="2800" dirty="0">
                <a:solidFill>
                  <a:srgbClr val="002060"/>
                </a:solidFill>
                <a:latin typeface="KBSNCM+Arial Black"/>
                <a:cs typeface="KBSNCM+Arial Black"/>
              </a:rPr>
              <a:t>процесс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9340" y="1693137"/>
            <a:ext cx="10901914" cy="345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5216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В соответствии</a:t>
            </a:r>
            <a:r>
              <a:rPr sz="2800" spc="24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с </a:t>
            </a:r>
            <a:r>
              <a:rPr sz="2800" spc="-17" dirty="0">
                <a:solidFill>
                  <a:srgbClr val="000000"/>
                </a:solidFill>
                <a:latin typeface="PRRDDW+Calibri"/>
                <a:cs typeface="PRRDDW+Calibri"/>
              </a:rPr>
              <a:t>Бюджетным</a:t>
            </a:r>
            <a:r>
              <a:rPr sz="2800" spc="21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PRRDDW+Calibri"/>
                <a:cs typeface="PRRDDW+Calibri"/>
              </a:rPr>
              <a:t>кодексом</a:t>
            </a:r>
            <a:r>
              <a:rPr sz="2800" spc="11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PRRDDW+Calibri"/>
                <a:cs typeface="PRRDDW+Calibri"/>
              </a:rPr>
              <a:t>Российской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 Федерации</a:t>
            </a:r>
          </a:p>
          <a:p>
            <a:pPr marL="39014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spc="-19" dirty="0">
                <a:solidFill>
                  <a:srgbClr val="000000"/>
                </a:solidFill>
                <a:latin typeface="SAAPKF+Calibri Bold"/>
                <a:cs typeface="SAAPKF+Calibri Bold"/>
              </a:rPr>
              <a:t>бюджетный</a:t>
            </a:r>
            <a:r>
              <a:rPr sz="2800" b="1" u="sng" spc="47" dirty="0">
                <a:solidFill>
                  <a:srgbClr val="000000"/>
                </a:solidFill>
                <a:latin typeface="SAAPKF+Calibri Bold"/>
                <a:cs typeface="SAAPKF+Calibri Bold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SAAPKF+Calibri Bold"/>
                <a:cs typeface="SAAPKF+Calibri Bold"/>
              </a:rPr>
              <a:t>процесс</a:t>
            </a:r>
            <a:r>
              <a:rPr sz="2800" b="1" u="sng" spc="16" dirty="0">
                <a:solidFill>
                  <a:srgbClr val="000000"/>
                </a:solidFill>
                <a:latin typeface="SAAPKF+Calibri Bold"/>
                <a:cs typeface="SAAPKF+Calibri Bold"/>
              </a:rPr>
              <a:t> </a:t>
            </a:r>
            <a:r>
              <a:rPr sz="2800" b="1" spc="-625" dirty="0">
                <a:solidFill>
                  <a:srgbClr val="000000"/>
                </a:solidFill>
                <a:latin typeface="SAAPKF+Calibri Bold"/>
                <a:cs typeface="SAAPKF+Calibri Bold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35" dirty="0">
                <a:solidFill>
                  <a:srgbClr val="000000"/>
                </a:solidFill>
                <a:latin typeface="PRRDDW+Calibri"/>
                <a:cs typeface="PRRDDW+Calibri"/>
              </a:rPr>
              <a:t>это</a:t>
            </a:r>
            <a:r>
              <a:rPr sz="2800" spc="58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PRRDDW+Calibri"/>
                <a:cs typeface="PRRDDW+Calibri"/>
              </a:rPr>
              <a:t>регламентируемая</a:t>
            </a:r>
            <a:r>
              <a:rPr sz="2800" spc="-27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PRRDDW+Calibri"/>
                <a:cs typeface="PRRDDW+Calibri"/>
              </a:rPr>
              <a:t>законодательством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Российской </a:t>
            </a:r>
            <a:r>
              <a:rPr sz="2800" spc="-10" dirty="0">
                <a:solidFill>
                  <a:srgbClr val="000000"/>
                </a:solidFill>
                <a:latin typeface="PRRDDW+Calibri"/>
                <a:cs typeface="PRRDDW+Calibri"/>
              </a:rPr>
              <a:t>Федерации</a:t>
            </a:r>
            <a:r>
              <a:rPr sz="2800" spc="10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PRRDDW+Calibri"/>
                <a:cs typeface="PRRDDW+Calibri"/>
              </a:rPr>
              <a:t>деятельность</a:t>
            </a:r>
            <a:r>
              <a:rPr sz="2800" spc="27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органов </a:t>
            </a:r>
            <a:r>
              <a:rPr sz="2800" spc="-11" dirty="0">
                <a:solidFill>
                  <a:srgbClr val="000000"/>
                </a:solidFill>
                <a:latin typeface="PRRDDW+Calibri"/>
                <a:cs typeface="PRRDDW+Calibri"/>
              </a:rPr>
              <a:t>государственной</a:t>
            </a:r>
            <a:r>
              <a:rPr sz="2800" spc="16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власти,</a:t>
            </a:r>
          </a:p>
          <a:p>
            <a:pPr marL="309372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органов местного самоуправления и иных участников</a:t>
            </a:r>
            <a:r>
              <a:rPr sz="2800" spc="11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PRRDDW+Calibri"/>
                <a:cs typeface="PRRDDW+Calibri"/>
              </a:rPr>
              <a:t>бюджетного</a:t>
            </a:r>
          </a:p>
          <a:p>
            <a:pPr marL="55016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процесса по</a:t>
            </a:r>
            <a:r>
              <a:rPr sz="2800" spc="13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составлению и рассмотрению</a:t>
            </a:r>
            <a:r>
              <a:rPr sz="2800" spc="20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проектов</a:t>
            </a:r>
            <a:r>
              <a:rPr sz="2800" spc="39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PRRDDW+Calibri"/>
                <a:cs typeface="PRRDDW+Calibri"/>
              </a:rPr>
              <a:t>бюджетов,</a:t>
            </a:r>
          </a:p>
          <a:p>
            <a:pPr marL="42672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утверждению</a:t>
            </a:r>
            <a:r>
              <a:rPr sz="2800" spc="13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и исполнению</a:t>
            </a:r>
            <a:r>
              <a:rPr sz="2800" spc="16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22" dirty="0">
                <a:solidFill>
                  <a:srgbClr val="000000"/>
                </a:solidFill>
                <a:latin typeface="PRRDDW+Calibri"/>
                <a:cs typeface="PRRDDW+Calibri"/>
              </a:rPr>
              <a:t>бюджетов,</a:t>
            </a:r>
            <a:r>
              <a:rPr sz="2800" spc="22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PRRDDW+Calibri"/>
                <a:cs typeface="PRRDDW+Calibri"/>
              </a:rPr>
              <a:t>контролю</a:t>
            </a:r>
            <a:r>
              <a:rPr sz="2800" spc="35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за их исполнением,</a:t>
            </a:r>
          </a:p>
          <a:p>
            <a:pPr marL="132588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осуществлению </a:t>
            </a:r>
            <a:r>
              <a:rPr sz="2800" spc="-17" dirty="0">
                <a:solidFill>
                  <a:srgbClr val="000000"/>
                </a:solidFill>
                <a:latin typeface="PRRDDW+Calibri"/>
                <a:cs typeface="PRRDDW+Calibri"/>
              </a:rPr>
              <a:t>бюджетного</a:t>
            </a:r>
            <a:r>
              <a:rPr sz="2800" spc="13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учета,</a:t>
            </a:r>
            <a:r>
              <a:rPr sz="2800" spc="18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составлению, внешней</a:t>
            </a:r>
            <a:r>
              <a:rPr sz="2800" spc="-19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проверке,</a:t>
            </a:r>
          </a:p>
          <a:p>
            <a:pPr marL="1210005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рассмотрению</a:t>
            </a:r>
            <a:r>
              <a:rPr sz="2800" spc="20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и утверждению </a:t>
            </a:r>
            <a:r>
              <a:rPr sz="2800" spc="-16" dirty="0">
                <a:solidFill>
                  <a:srgbClr val="000000"/>
                </a:solidFill>
                <a:latin typeface="PRRDDW+Calibri"/>
                <a:cs typeface="PRRDDW+Calibri"/>
              </a:rPr>
              <a:t>бюджетной</a:t>
            </a:r>
            <a:r>
              <a:rPr sz="2800" spc="46" dirty="0">
                <a:solidFill>
                  <a:srgbClr val="000000"/>
                </a:solidFill>
                <a:latin typeface="PRRDDW+Calibri"/>
                <a:cs typeface="PRRDDW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PRRDDW+Calibri"/>
                <a:cs typeface="PRRDDW+Calibri"/>
              </a:rPr>
              <a:t>отчетности.</a:t>
            </a:r>
          </a:p>
        </p:txBody>
      </p:sp>
    </p:spTree>
    <p:extLst>
      <p:ext uri="{BB962C8B-B14F-4D97-AF65-F5344CB8AC3E}">
        <p14:creationId xmlns:p14="http://schemas.microsoft.com/office/powerpoint/2010/main" val="18417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293096"/>
            <a:ext cx="3710184" cy="2088232"/>
          </a:xfrm>
          <a:prstGeom prst="rect">
            <a:avLst/>
          </a:prstGeom>
          <a:noFill/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88258"/>
              </p:ext>
            </p:extLst>
          </p:nvPr>
        </p:nvGraphicFramePr>
        <p:xfrm>
          <a:off x="911424" y="548680"/>
          <a:ext cx="10801200" cy="400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  <a:gridCol w="3600400"/>
              </a:tblGrid>
              <a:tr h="4005478">
                <a:tc>
                  <a:txBody>
                    <a:bodyPr/>
                    <a:lstStyle/>
                    <a:p>
                      <a:pPr marL="0" marR="0" indent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Бюджетный процесс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строится в соответствии с Бюджетным кодексом Российской Федерации.</a:t>
                      </a:r>
                    </a:p>
                    <a:p>
                      <a:pPr marL="76504" marR="0" algn="just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Бюджетный год устанавливается на 12 месяцев (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1 января по 31 декабря). Счетный год, кроме бюджетного года, включает «льготный период», необходимый для завершения финансирования</a:t>
                      </a:r>
                    </a:p>
                    <a:p>
                      <a:pPr marL="76504" marR="0" algn="just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отдельных объектов.</a:t>
                      </a:r>
                    </a:p>
                    <a:p>
                      <a:pPr marL="76504" marR="0" algn="just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Бюджетный процесс устанавливается в четыре стадии:</a:t>
                      </a:r>
                    </a:p>
                    <a:p>
                      <a:pPr algn="just"/>
                      <a:endParaRPr lang="ru-RU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Составлении проекта бюджета;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Рассмотрение и утверждение бюджета;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ru-RU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Исполнение бюджета;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endParaRPr lang="ru-RU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effectLst/>
                        </a:rPr>
                        <a:t>Составление отчета об исполнении бюджета.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Бюджетный процесс в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Китовском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сельском поселении регламентируется Бюджетным кодексом Российской Федерации, федеральными законами, Уставом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Китовского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сельского поселения, Положением о бюджетном процессе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Китовского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сельского поселения и иными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нормативными правовыми актами в сфере бюджетных правоотношений.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1344" y="188640"/>
            <a:ext cx="11881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Участниками бюджетного процесса в </a:t>
            </a:r>
            <a:r>
              <a:rPr lang="ru-RU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Китовском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сельском поселении Шуйского муниципального района являются:</a:t>
            </a:r>
          </a:p>
          <a:p>
            <a:pPr algn="ctr"/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Совет </a:t>
            </a:r>
            <a:r>
              <a:rPr lang="ru-RU" sz="1900" dirty="0" err="1" smtClean="0"/>
              <a:t>Китовского</a:t>
            </a:r>
            <a:r>
              <a:rPr lang="ru-RU" sz="1900" dirty="0" smtClean="0"/>
              <a:t> сельского поселения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Глава </a:t>
            </a:r>
            <a:r>
              <a:rPr lang="ru-RU" sz="1900" dirty="0" err="1" smtClean="0"/>
              <a:t>Китовского</a:t>
            </a:r>
            <a:r>
              <a:rPr lang="ru-RU" sz="1900" dirty="0" smtClean="0"/>
              <a:t> сельского поселения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Администрация </a:t>
            </a:r>
            <a:r>
              <a:rPr lang="ru-RU" sz="1900" dirty="0" err="1"/>
              <a:t>Китовского</a:t>
            </a:r>
            <a:r>
              <a:rPr lang="ru-RU" sz="1900" dirty="0"/>
              <a:t> сельского </a:t>
            </a:r>
            <a:r>
              <a:rPr lang="ru-RU" sz="1900" dirty="0" smtClean="0"/>
              <a:t>поселения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Главные </a:t>
            </a:r>
            <a:r>
              <a:rPr lang="ru-RU" sz="1900" dirty="0"/>
              <a:t>распорядители и распорядители бюджетных </a:t>
            </a:r>
            <a:r>
              <a:rPr lang="ru-RU" sz="1900" dirty="0" smtClean="0"/>
              <a:t>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Главные </a:t>
            </a:r>
            <a:r>
              <a:rPr lang="ru-RU" sz="1900" dirty="0"/>
              <a:t>администраторы (администраторы) доходов бюджета </a:t>
            </a:r>
            <a:r>
              <a:rPr lang="ru-RU" sz="1900" dirty="0" smtClean="0"/>
              <a:t>поселения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Главные </a:t>
            </a:r>
            <a:r>
              <a:rPr lang="ru-RU" sz="1900" dirty="0"/>
              <a:t>администраторы (администраторы) источников финансирования дефицита </a:t>
            </a:r>
            <a:r>
              <a:rPr lang="ru-RU" sz="1900" dirty="0" smtClean="0"/>
              <a:t>бюджета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Территориальные органы Федерального казначейства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Получатели </a:t>
            </a:r>
            <a:r>
              <a:rPr lang="ru-RU" sz="1900" dirty="0"/>
              <a:t>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3119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04664"/>
            <a:ext cx="11305256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Проект бюджета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составляется и утверждается в </a:t>
            </a:r>
            <a:r>
              <a:rPr lang="ru-RU" dirty="0" err="1" smtClean="0"/>
              <a:t>в</a:t>
            </a:r>
            <a:r>
              <a:rPr lang="ru-RU" dirty="0" smtClean="0"/>
              <a:t> соответствии с постановлением Администрации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от 04.07.2013 № 95 «О Порядке составления проекта бюджета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на очередной финансовый год и плановый период», в соответствии с БК РФ и Положением о бюджетном процессе в </a:t>
            </a:r>
            <a:r>
              <a:rPr lang="ru-RU" dirty="0" err="1" smtClean="0"/>
              <a:t>Китовском</a:t>
            </a:r>
            <a:r>
              <a:rPr lang="ru-RU" dirty="0" smtClean="0"/>
              <a:t> сельском поселении.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Непосредственное составление проекта бюджета осуществляется отделом финансов и экономики Администрации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/>
              <a:t>Составление проекта бюджета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</a:t>
            </a:r>
            <a:r>
              <a:rPr lang="ru-RU" dirty="0"/>
              <a:t>начинается не позднее, чем за 4 </a:t>
            </a:r>
            <a:r>
              <a:rPr lang="ru-RU" dirty="0" smtClean="0"/>
              <a:t>месяца до начала очередного финансового года.</a:t>
            </a:r>
          </a:p>
          <a:p>
            <a:pPr algn="just"/>
            <a:endParaRPr lang="ru-RU" dirty="0"/>
          </a:p>
          <a:p>
            <a:pPr marR="0" algn="just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	</a:t>
            </a:r>
            <a:r>
              <a:rPr lang="ru-RU" dirty="0"/>
              <a:t>Администрация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</a:t>
            </a:r>
            <a:r>
              <a:rPr lang="ru-RU" dirty="0"/>
              <a:t>вносит не позднее 15 ноября текущего </a:t>
            </a:r>
            <a:r>
              <a:rPr lang="ru-RU" dirty="0" smtClean="0"/>
              <a:t>финансового года </a:t>
            </a:r>
            <a:r>
              <a:rPr lang="ru-RU" dirty="0"/>
              <a:t>проект решения о </a:t>
            </a:r>
            <a:r>
              <a:rPr lang="ru-RU" dirty="0" smtClean="0"/>
              <a:t>бюджете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</a:t>
            </a:r>
            <a:r>
              <a:rPr lang="ru-RU" dirty="0"/>
              <a:t>на очередной финансовый год и плановый период </a:t>
            </a:r>
            <a:r>
              <a:rPr lang="ru-RU" dirty="0" smtClean="0"/>
              <a:t>на рассмотрение </a:t>
            </a:r>
            <a:r>
              <a:rPr lang="ru-RU" dirty="0"/>
              <a:t>Совета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поселения. 	Решение </a:t>
            </a:r>
            <a:r>
              <a:rPr lang="ru-RU" dirty="0"/>
              <a:t>о бюджете должно вступить в силу с </a:t>
            </a:r>
            <a:r>
              <a:rPr lang="ru-RU" dirty="0" smtClean="0"/>
              <a:t>1 января </a:t>
            </a:r>
            <a:r>
              <a:rPr lang="ru-RU" dirty="0"/>
              <a:t>очередного финансового года, в случае, если решение не вступило в силу с начала </a:t>
            </a:r>
            <a:r>
              <a:rPr lang="ru-RU" dirty="0" smtClean="0"/>
              <a:t>финансового года</a:t>
            </a:r>
            <a:r>
              <a:rPr lang="ru-RU" dirty="0"/>
              <a:t>, финансирование расходов средств </a:t>
            </a:r>
            <a:r>
              <a:rPr lang="ru-RU" dirty="0" smtClean="0"/>
              <a:t>бюджета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</a:t>
            </a:r>
            <a:r>
              <a:rPr lang="ru-RU" dirty="0"/>
              <a:t>осуществляется в соответствии с БК РФ</a:t>
            </a:r>
            <a:r>
              <a:rPr lang="ru-RU" dirty="0" smtClean="0"/>
              <a:t>. 	Одновременно </a:t>
            </a:r>
            <a:r>
              <a:rPr lang="ru-RU" dirty="0"/>
              <a:t>с проектом решения о бюджете в Совет предоставляются документы и материалы</a:t>
            </a:r>
            <a:r>
              <a:rPr lang="ru-RU" dirty="0" smtClean="0"/>
              <a:t>, предусмотренные </a:t>
            </a:r>
            <a:r>
              <a:rPr lang="ru-RU" dirty="0"/>
              <a:t>статьей 184.2 БК РФ.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01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04664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548680"/>
            <a:ext cx="11521280" cy="664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составления проекта бюджета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и сопровождающих материалов включает следующие этапы:</a:t>
            </a:r>
          </a:p>
          <a:p>
            <a:pPr algn="just"/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прогноза </a:t>
            </a:r>
            <a:r>
              <a:rPr lang="ru-RU" dirty="0"/>
              <a:t>социально-экономического развития </a:t>
            </a:r>
            <a:r>
              <a:rPr lang="ru-RU" dirty="0" err="1"/>
              <a:t>Китовского</a:t>
            </a:r>
            <a:r>
              <a:rPr lang="ru-RU" dirty="0"/>
              <a:t> сельского поселения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основных направлений </a:t>
            </a:r>
            <a:r>
              <a:rPr lang="ru-RU" dirty="0"/>
              <a:t>бюджетной и налоговой политики на очередной финансовый год и плановый </a:t>
            </a:r>
            <a:r>
              <a:rPr lang="ru-RU" dirty="0" smtClean="0"/>
              <a:t>период;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lnSpc>
                <a:spcPts val="2538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прогнозирование объемов поступлений в районный бюджет по доходам </a:t>
            </a:r>
            <a:r>
              <a:rPr lang="ru-RU" dirty="0" smtClean="0"/>
              <a:t>и источникам </a:t>
            </a:r>
            <a:r>
              <a:rPr lang="ru-RU" dirty="0"/>
              <a:t>внутреннего </a:t>
            </a:r>
            <a:r>
              <a:rPr lang="ru-RU" dirty="0" smtClean="0"/>
              <a:t>финансирования </a:t>
            </a:r>
            <a:r>
              <a:rPr lang="ru-RU" dirty="0"/>
              <a:t>дефицита </a:t>
            </a:r>
            <a:r>
              <a:rPr lang="ru-RU" dirty="0" smtClean="0"/>
              <a:t>бюджета;</a:t>
            </a:r>
          </a:p>
          <a:p>
            <a:pPr>
              <a:lnSpc>
                <a:spcPts val="2538"/>
              </a:lnSpc>
            </a:pPr>
            <a:endParaRPr lang="ru-RU" dirty="0"/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прогнозирование </a:t>
            </a:r>
            <a:r>
              <a:rPr lang="ru-RU" dirty="0"/>
              <a:t>расходов </a:t>
            </a:r>
            <a:r>
              <a:rPr lang="ru-RU" dirty="0" smtClean="0"/>
              <a:t>бюджета;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ru-RU" dirty="0"/>
              <a:t>подготовка (плановая корректировка) муниципальных программ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поселения;</a:t>
            </a:r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 algn="just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ru-RU" dirty="0"/>
              <a:t>подготовка проекта решения о </a:t>
            </a:r>
            <a:r>
              <a:rPr lang="ru-RU" dirty="0" smtClean="0"/>
              <a:t>бюджете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и сопровождающих материалов.</a:t>
            </a:r>
            <a:endParaRPr lang="ru-RU" dirty="0"/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4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404664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548680"/>
            <a:ext cx="115212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300" dirty="0" smtClean="0"/>
              <a:t>Исполнение </a:t>
            </a:r>
            <a:r>
              <a:rPr lang="ru-RU" sz="1300" dirty="0"/>
              <a:t>бюджета поселения осуществляется в соответствии с основами исполнения бюджетов Российской Федерации, установленными Бюджетным кодексом Российской Федерации.</a:t>
            </a:r>
          </a:p>
          <a:p>
            <a:pPr indent="432000" algn="just"/>
            <a:r>
              <a:rPr lang="ru-RU" sz="1300" dirty="0" smtClean="0"/>
              <a:t>Исполнение </a:t>
            </a:r>
            <a:r>
              <a:rPr lang="ru-RU" sz="1300" dirty="0"/>
              <a:t>бюджета поселения обеспечивается Администрацией </a:t>
            </a:r>
            <a:r>
              <a:rPr lang="ru-RU" sz="1300" dirty="0" err="1"/>
              <a:t>Китовского</a:t>
            </a:r>
            <a:r>
              <a:rPr lang="ru-RU" sz="1300" dirty="0"/>
              <a:t> сельского поселения.</a:t>
            </a:r>
          </a:p>
          <a:p>
            <a:pPr indent="432000" algn="just"/>
            <a:r>
              <a:rPr lang="ru-RU" sz="1300" dirty="0" smtClean="0"/>
              <a:t>Бюджет </a:t>
            </a:r>
            <a:r>
              <a:rPr lang="ru-RU" sz="1300" dirty="0"/>
              <a:t>поселения исполняется на основе принципов бюджетной системы Российской Федерации.</a:t>
            </a:r>
          </a:p>
          <a:p>
            <a:pPr indent="432000" algn="just"/>
            <a:r>
              <a:rPr lang="ru-RU" sz="1300" dirty="0" smtClean="0"/>
              <a:t>Исполнение </a:t>
            </a:r>
            <a:r>
              <a:rPr lang="ru-RU" sz="1300" dirty="0"/>
              <a:t>бюджета поселения организуется на основе сводной бюджетной росписи и кассового плана.</a:t>
            </a:r>
          </a:p>
          <a:p>
            <a:pPr indent="432000" algn="just"/>
            <a:r>
              <a:rPr lang="ru-RU" sz="1300" dirty="0" smtClean="0"/>
              <a:t>Кассовое </a:t>
            </a:r>
            <a:r>
              <a:rPr lang="ru-RU" sz="1300" dirty="0"/>
              <a:t>обслуживание исполнения бюджета поселения осуществляют органы Федерального казначейства.</a:t>
            </a:r>
          </a:p>
          <a:p>
            <a:pPr indent="432000" algn="just"/>
            <a:r>
              <a:rPr lang="ru-RU" sz="1300" dirty="0" smtClean="0"/>
              <a:t>В </a:t>
            </a:r>
            <a:r>
              <a:rPr lang="ru-RU" sz="1300" dirty="0" err="1"/>
              <a:t>Китовском</a:t>
            </a:r>
            <a:r>
              <a:rPr lang="ru-RU" sz="1300" dirty="0"/>
              <a:t> сельском поселении устанавливаются ежеквартальная, полугодовая и годовая отчетности об исполнении бюджета </a:t>
            </a:r>
            <a:r>
              <a:rPr lang="ru-RU" sz="1300" dirty="0" smtClean="0"/>
              <a:t>поселения.</a:t>
            </a:r>
          </a:p>
          <a:p>
            <a:pPr indent="432000" algn="just"/>
            <a:r>
              <a:rPr lang="ru-RU" sz="1300" dirty="0" smtClean="0"/>
              <a:t>Отчет об исполнении бюджета за первый квартал, полугодие и девять месяцев текущего финансового года утверждается постановлением Администрации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поселения.</a:t>
            </a:r>
          </a:p>
          <a:p>
            <a:pPr indent="432000" algn="just"/>
            <a:r>
              <a:rPr lang="ru-RU" sz="1300" dirty="0" smtClean="0"/>
              <a:t>Администрация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в срок не позднее 25 числа месяца, следующего за истекшим периодом, предоставляет в Совет</a:t>
            </a:r>
          </a:p>
          <a:p>
            <a:pPr indent="432000" algn="just"/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и Контрольно-счетную палату Шуйского муниципального района отчет об исполнении бюджета района. В свою очередь, Контрольно-счетная палата готовит заключение на отчет об исполнении бюджета за соответствующий отчетный период и представляет его в Совет и Администрацию.</a:t>
            </a:r>
          </a:p>
          <a:p>
            <a:pPr indent="432000" algn="just"/>
            <a:r>
              <a:rPr lang="ru-RU" sz="1300" dirty="0" smtClean="0"/>
              <a:t>Составление отчетности об исполнении бюджета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осуществляется Администрацией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в соответствии с единой методикой, устанавливаемой Министерством финансов РФ, по типовым формам.</a:t>
            </a:r>
          </a:p>
          <a:p>
            <a:pPr indent="432000" algn="just"/>
            <a:r>
              <a:rPr lang="ru-RU" sz="1300" dirty="0" smtClean="0"/>
              <a:t>Главный распорядители средств бюджета, главные администраторы доходов бюджета, главные администраторы источников финансирования дефицита бюджета (далее – главные администраторы бюджетных средств) составляют сводную бюджетную отчетность на основании представленной им бюджетной отчетности подведомственными получателями (распорядителями) бюджетных средств, администраторами доходов бюджета, администраторами источников финансирования дефицита бюджета.</a:t>
            </a:r>
          </a:p>
          <a:p>
            <a:pPr indent="432000" algn="just"/>
            <a:r>
              <a:rPr lang="ru-RU" sz="1300" dirty="0" smtClean="0"/>
              <a:t>Годовой отчет об исполнении бюджета утверждается Советом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поселения, </a:t>
            </a:r>
            <a:r>
              <a:rPr lang="ru-RU" sz="1300" dirty="0" smtClean="0"/>
              <a:t>с указанием общего объема доходов, расходов и дефицита (профицита) бюджета</a:t>
            </a:r>
            <a:r>
              <a:rPr lang="ru-RU" sz="1300" dirty="0" smtClean="0"/>
              <a:t> . </a:t>
            </a:r>
          </a:p>
          <a:p>
            <a:pPr indent="432000" algn="just"/>
            <a:r>
              <a:rPr lang="ru-RU" sz="1300" dirty="0" smtClean="0"/>
              <a:t>Администрация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не позднее 1 апреля года, следующего за отчетным, представляет в Совет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годовой отчет об исполнении бюджета поселения и </a:t>
            </a:r>
            <a:r>
              <a:rPr lang="ru-RU" sz="1300" dirty="0" err="1" smtClean="0"/>
              <a:t>Контрольно</a:t>
            </a:r>
            <a:r>
              <a:rPr lang="ru-RU" sz="1300" dirty="0" smtClean="0"/>
              <a:t> счетную палату Шуйского муниципального района для осуществления внешней проверки.</a:t>
            </a:r>
          </a:p>
          <a:p>
            <a:pPr indent="432000" algn="just"/>
            <a:r>
              <a:rPr lang="ru-RU" sz="1300" dirty="0" smtClean="0"/>
              <a:t>Внешняя проверка годового отчета об исполнении местного бюджета осуществляется Контрольно-счетной палатой Шуйского муниципального района в соответствии с заключенным соглашением о передаче полномочий по осуществлению внешней проверки годового отчета об исполнении бюджета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поселения.</a:t>
            </a:r>
          </a:p>
          <a:p>
            <a:pPr indent="432000" algn="just"/>
            <a:r>
              <a:rPr lang="ru-RU" sz="1300" dirty="0" smtClean="0"/>
              <a:t>Заключение на годовой отчет об исполнении бюджета поселения представляется Контрольно-счетной палатой Шуйского муниципального района в Совет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 с одновременным направлением в Администрацию </a:t>
            </a:r>
            <a:r>
              <a:rPr lang="ru-RU" sz="1300" dirty="0" err="1" smtClean="0"/>
              <a:t>Китовского</a:t>
            </a:r>
            <a:r>
              <a:rPr lang="ru-RU" sz="1300" dirty="0" smtClean="0"/>
              <a:t>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1211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408" y="332657"/>
            <a:ext cx="10801200" cy="592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dirty="0" smtClean="0"/>
              <a:t>Обсуждение гражданами проекта бюджета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(проекта решения об исполнении бюджета) возможно посредством участия граждан в публичных слушаниях. </a:t>
            </a:r>
          </a:p>
          <a:p>
            <a:pPr indent="432000" algn="just"/>
            <a:r>
              <a:rPr lang="ru-RU" dirty="0" smtClean="0"/>
              <a:t>Информация о дате, времени и месте проведения публичных слушаний размещается на официальном сайте </a:t>
            </a:r>
            <a:r>
              <a:rPr lang="ru-RU" dirty="0" err="1" smtClean="0"/>
              <a:t>Китовского</a:t>
            </a:r>
            <a:r>
              <a:rPr lang="ru-RU" dirty="0" smtClean="0"/>
              <a:t> сельского поселения </a:t>
            </a:r>
            <a:r>
              <a:rPr lang="en-US" dirty="0" smtClean="0"/>
              <a:t>https://kitovskoe-r24.gosweb.gosuslugi.ru/</a:t>
            </a:r>
            <a:r>
              <a:rPr lang="ru-RU" dirty="0" smtClean="0"/>
              <a:t> не позднее, чем за 7 дней до даты их проведения.</a:t>
            </a:r>
          </a:p>
          <a:p>
            <a:pPr indent="432000" algn="just"/>
            <a:r>
              <a:rPr lang="ru-RU" spc="-25" dirty="0" smtClean="0">
                <a:latin typeface="Arial"/>
                <a:cs typeface="Arial"/>
              </a:rPr>
              <a:t>Также и</a:t>
            </a:r>
            <a:r>
              <a:rPr lang="ru-RU" spc="-25" dirty="0" smtClean="0">
                <a:latin typeface="Arial"/>
                <a:cs typeface="Arial"/>
              </a:rPr>
              <a:t>нформацию  вы  можете  получить  по:</a:t>
            </a:r>
            <a:endParaRPr lang="ru-RU" dirty="0">
              <a:latin typeface="Arial"/>
              <a:cs typeface="Arial"/>
            </a:endParaRPr>
          </a:p>
          <a:p>
            <a:pPr indent="432000" algn="just"/>
            <a:endParaRPr lang="ru-RU" dirty="0" smtClean="0"/>
          </a:p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lang="ru-RU" spc="-5" dirty="0">
                <a:latin typeface="Arial"/>
                <a:cs typeface="Arial"/>
              </a:rPr>
              <a:t>по </a:t>
            </a:r>
            <a:r>
              <a:rPr lang="ru-RU" spc="-20" dirty="0">
                <a:latin typeface="Arial"/>
                <a:cs typeface="Arial"/>
              </a:rPr>
              <a:t>телефону: </a:t>
            </a:r>
            <a:r>
              <a:rPr lang="ru-RU" spc="-10" dirty="0">
                <a:latin typeface="Arial"/>
                <a:cs typeface="Arial"/>
              </a:rPr>
              <a:t>8(49351)35189 </a:t>
            </a:r>
            <a:r>
              <a:rPr lang="ru-RU" dirty="0">
                <a:latin typeface="Arial"/>
                <a:cs typeface="Arial"/>
              </a:rPr>
              <a:t>или</a:t>
            </a:r>
            <a:r>
              <a:rPr lang="ru-RU" spc="7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8(49351)35186</a:t>
            </a:r>
            <a:endParaRPr lang="ru-RU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spc="-5" dirty="0">
                <a:latin typeface="Arial"/>
                <a:cs typeface="Arial"/>
              </a:rPr>
              <a:t>по факсу:</a:t>
            </a:r>
            <a:r>
              <a:rPr lang="ru-RU" spc="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8(49351)35189</a:t>
            </a:r>
            <a:endParaRPr lang="ru-RU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spc="-5" dirty="0">
                <a:latin typeface="Arial"/>
                <a:cs typeface="Arial"/>
              </a:rPr>
              <a:t>письмом по </a:t>
            </a:r>
            <a:r>
              <a:rPr lang="ru-RU" spc="-15" dirty="0">
                <a:latin typeface="Arial"/>
                <a:cs typeface="Arial"/>
              </a:rPr>
              <a:t>почте: </a:t>
            </a:r>
            <a:r>
              <a:rPr lang="ru-RU" spc="-10" dirty="0">
                <a:latin typeface="Arial"/>
                <a:cs typeface="Arial"/>
              </a:rPr>
              <a:t>155927, </a:t>
            </a:r>
            <a:r>
              <a:rPr lang="ru-RU" spc="-5" dirty="0">
                <a:latin typeface="Arial"/>
                <a:cs typeface="Arial"/>
              </a:rPr>
              <a:t>Ивановская область, </a:t>
            </a:r>
            <a:r>
              <a:rPr lang="ru-RU" dirty="0">
                <a:latin typeface="Arial"/>
                <a:cs typeface="Arial"/>
              </a:rPr>
              <a:t>Шуйский  </a:t>
            </a:r>
            <a:r>
              <a:rPr lang="ru-RU" spc="-5" dirty="0">
                <a:latin typeface="Arial"/>
                <a:cs typeface="Arial"/>
              </a:rPr>
              <a:t>район, с. </a:t>
            </a:r>
            <a:r>
              <a:rPr lang="ru-RU" spc="-20" dirty="0" err="1">
                <a:latin typeface="Arial"/>
                <a:cs typeface="Arial"/>
              </a:rPr>
              <a:t>Китово</a:t>
            </a:r>
            <a:r>
              <a:rPr lang="ru-RU" spc="-20" dirty="0">
                <a:latin typeface="Arial"/>
                <a:cs typeface="Arial"/>
              </a:rPr>
              <a:t>,  ул. </a:t>
            </a:r>
            <a:r>
              <a:rPr lang="ru-RU" spc="-5" dirty="0">
                <a:latin typeface="Arial"/>
                <a:cs typeface="Arial"/>
              </a:rPr>
              <a:t>Северная , </a:t>
            </a:r>
            <a:r>
              <a:rPr lang="ru-RU" dirty="0">
                <a:latin typeface="Arial"/>
                <a:cs typeface="Arial"/>
              </a:rPr>
              <a:t>д.2 или на адрес электронной почты: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kitovo@ivreg.ru</a:t>
            </a:r>
            <a:endParaRPr lang="ru-RU" dirty="0" smtClean="0"/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dirty="0" smtClean="0">
                <a:latin typeface="Arial"/>
                <a:cs typeface="Arial"/>
              </a:rPr>
              <a:t>или направить обращение на сайте </a:t>
            </a:r>
            <a:r>
              <a:rPr lang="ru-RU" dirty="0" err="1" smtClean="0">
                <a:latin typeface="Arial"/>
                <a:cs typeface="Arial"/>
              </a:rPr>
              <a:t>Китовского</a:t>
            </a:r>
            <a:r>
              <a:rPr lang="ru-RU" dirty="0" smtClean="0">
                <a:latin typeface="Arial"/>
                <a:cs typeface="Arial"/>
              </a:rPr>
              <a:t> сельского поселения </a:t>
            </a:r>
            <a:r>
              <a:rPr lang="en-US" dirty="0" smtClean="0">
                <a:latin typeface="Arial"/>
                <a:cs typeface="Arial"/>
                <a:hlinkClick r:id="rId4"/>
              </a:rPr>
              <a:t>https://kitovskoe-r24.gosweb.gosuslugi.ru/dlya-zhiteley/uslugi-i-servisy/otpravit-obraschenie/</a:t>
            </a:r>
            <a:endParaRPr lang="ru-RU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299720" algn="l"/>
              </a:tabLst>
            </a:pPr>
            <a:endParaRPr lang="ru-RU" sz="1850" dirty="0" smtClean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lang="ru-RU" spc="-25" dirty="0" smtClean="0">
                <a:latin typeface="Arial"/>
                <a:cs typeface="Arial"/>
              </a:rPr>
              <a:t>Режим </a:t>
            </a:r>
            <a:r>
              <a:rPr lang="ru-RU" spc="-10" dirty="0">
                <a:latin typeface="Arial"/>
                <a:cs typeface="Arial"/>
              </a:rPr>
              <a:t>работы: </a:t>
            </a:r>
            <a:r>
              <a:rPr lang="ru-RU" spc="-15" dirty="0">
                <a:latin typeface="Arial"/>
                <a:cs typeface="Arial"/>
              </a:rPr>
              <a:t>Понедельник </a:t>
            </a:r>
            <a:r>
              <a:rPr lang="ru-RU" spc="-5" dirty="0">
                <a:latin typeface="Arial"/>
                <a:cs typeface="Arial"/>
              </a:rPr>
              <a:t>– пятница </a:t>
            </a:r>
            <a:r>
              <a:rPr lang="ru-RU" dirty="0">
                <a:latin typeface="Arial"/>
                <a:cs typeface="Arial"/>
              </a:rPr>
              <a:t>с </a:t>
            </a:r>
            <a:r>
              <a:rPr lang="ru-RU" spc="-5" dirty="0">
                <a:latin typeface="Arial"/>
                <a:cs typeface="Arial"/>
              </a:rPr>
              <a:t>8.30 </a:t>
            </a:r>
            <a:r>
              <a:rPr lang="ru-RU" dirty="0">
                <a:latin typeface="Arial"/>
                <a:cs typeface="Arial"/>
              </a:rPr>
              <a:t>до</a:t>
            </a:r>
            <a:r>
              <a:rPr lang="ru-RU" spc="3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16.00,</a:t>
            </a:r>
            <a:endParaRPr lang="ru-RU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lang="ru-RU" spc="-10" dirty="0">
                <a:latin typeface="Arial"/>
                <a:cs typeface="Arial"/>
              </a:rPr>
              <a:t>перерыв </a:t>
            </a:r>
            <a:r>
              <a:rPr lang="ru-RU" dirty="0">
                <a:latin typeface="Arial"/>
                <a:cs typeface="Arial"/>
              </a:rPr>
              <a:t>с </a:t>
            </a:r>
            <a:r>
              <a:rPr lang="ru-RU" spc="-10" dirty="0">
                <a:latin typeface="Arial"/>
                <a:cs typeface="Arial"/>
              </a:rPr>
              <a:t>12.00 </a:t>
            </a:r>
            <a:r>
              <a:rPr lang="ru-RU" dirty="0">
                <a:latin typeface="Arial"/>
                <a:cs typeface="Arial"/>
              </a:rPr>
              <a:t>до</a:t>
            </a:r>
            <a:r>
              <a:rPr lang="ru-RU" spc="2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12.45;</a:t>
            </a:r>
            <a:endParaRPr lang="ru-RU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lang="ru-RU" spc="-15" dirty="0">
                <a:latin typeface="Arial"/>
                <a:cs typeface="Arial"/>
              </a:rPr>
              <a:t>Суббота, </a:t>
            </a:r>
            <a:r>
              <a:rPr lang="ru-RU" spc="-10" dirty="0">
                <a:latin typeface="Arial"/>
                <a:cs typeface="Arial"/>
              </a:rPr>
              <a:t>воскресенье </a:t>
            </a:r>
            <a:r>
              <a:rPr lang="ru-RU" spc="-5" dirty="0">
                <a:latin typeface="Arial"/>
                <a:cs typeface="Arial"/>
              </a:rPr>
              <a:t>– </a:t>
            </a:r>
            <a:r>
              <a:rPr lang="ru-RU" spc="-15" dirty="0">
                <a:latin typeface="Arial"/>
                <a:cs typeface="Arial"/>
              </a:rPr>
              <a:t>выходные</a:t>
            </a:r>
            <a:r>
              <a:rPr lang="ru-RU" spc="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дни</a:t>
            </a:r>
          </a:p>
          <a:p>
            <a:pPr indent="432000" algn="just"/>
            <a:endParaRPr lang="ru-RU" dirty="0" smtClean="0"/>
          </a:p>
          <a:p>
            <a:pPr indent="432000" algn="just"/>
            <a:r>
              <a:rPr lang="ru-RU" b="1" dirty="0" smtClean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  <a:p>
            <a:pPr indent="4320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704</Words>
  <Application>Microsoft Office PowerPoint</Application>
  <PresentationFormat>Широкоэкранный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Trebuchet MS</vt:lpstr>
      <vt:lpstr>Times New Roman</vt:lpstr>
      <vt:lpstr>Wingdings</vt:lpstr>
      <vt:lpstr>PRRDDW+Calibri</vt:lpstr>
      <vt:lpstr>SAAPKF+Calibri Bold</vt:lpstr>
      <vt:lpstr>Wingdings 3</vt:lpstr>
      <vt:lpstr>Arial</vt:lpstr>
      <vt:lpstr>KBSNCM+Arial Black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Колосова</cp:lastModifiedBy>
  <cp:revision>16</cp:revision>
  <dcterms:modified xsi:type="dcterms:W3CDTF">2023-09-29T10:10:30Z</dcterms:modified>
</cp:coreProperties>
</file>