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95" r:id="rId6"/>
    <p:sldId id="261" r:id="rId7"/>
    <p:sldId id="263" r:id="rId8"/>
    <p:sldId id="296" r:id="rId9"/>
    <p:sldId id="264" r:id="rId10"/>
    <p:sldId id="280" r:id="rId11"/>
    <p:sldId id="298" r:id="rId12"/>
    <p:sldId id="265" r:id="rId13"/>
    <p:sldId id="291" r:id="rId14"/>
    <p:sldId id="29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3FF"/>
    <a:srgbClr val="C59EE2"/>
    <a:srgbClr val="C1A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2.xlsx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746004697312001E-2"/>
          <c:y val="1.8629581897616255E-2"/>
          <c:w val="0.9249706339523619"/>
          <c:h val="0.85256640364937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>
                <a:outerShdw blurRad="266700" dist="1854200" dir="12660000" sx="157000" sy="157000" algn="ctr" rotWithShape="0">
                  <a:srgbClr val="000000">
                    <a:alpha val="62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plastic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5035272890113269"/>
                  <c:y val="4.93124699513724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621A452-D574-4924-8556-693FEC023F93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92893411987196"/>
                      <c:h val="0.1047197395596561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BF87ED-076B-42AF-94AA-0FF2ECDE3D88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255214519460062E-2"/>
                      <c:h val="7.369166857901730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B039D55-6A12-464B-8A0E-2CC1C15EF2B8}" type="VALUE">
                      <a:rPr lang="en-US" sz="24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2445.4</c:v>
                </c:pt>
                <c:pt idx="1">
                  <c:v>216.9</c:v>
                </c:pt>
                <c:pt idx="2">
                  <c:v>9843.9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blipFill dpi="0" rotWithShape="1">
          <a:blip xmlns:r="http://schemas.openxmlformats.org/officeDocument/2006/relationships" r:embed="rId3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809127910225412"/>
          <c:y val="0.9467706725657874"/>
          <c:w val="0.56381744179549353"/>
          <c:h val="5.0334581378446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noFill/>
              </a:ln>
              <a:solidFill>
                <a:srgbClr val="00206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floor>
    <c:sideWall>
      <c:thickness val="0"/>
      <c:spPr>
        <a:gradFill>
          <a:gsLst>
            <a:gs pos="17000">
              <a:schemeClr val="bg2">
                <a:tint val="97000"/>
                <a:hueMod val="162000"/>
                <a:satMod val="200000"/>
                <a:lumMod val="124000"/>
              </a:schemeClr>
            </a:gs>
            <a:gs pos="73228">
              <a:srgbClr val="FFFFFF"/>
            </a:gs>
            <a:gs pos="90000">
              <a:schemeClr val="bg2">
                <a:tint val="97000"/>
                <a:hueMod val="162000"/>
                <a:satMod val="200000"/>
                <a:lumMod val="124000"/>
              </a:schemeClr>
            </a:gs>
          </a:gsLst>
          <a:lin ang="6120000" scaled="1"/>
        </a:gradFill>
        <a:ln>
          <a:noFill/>
        </a:ln>
        <a:effectLst/>
        <a:sp3d/>
      </c:spPr>
    </c:sideWall>
    <c:backWall>
      <c:thickness val="0"/>
      <c:spPr>
        <a:blipFill dpi="0" rotWithShape="1">
          <a:blip xmlns:r="http://schemas.openxmlformats.org/officeDocument/2006/relationships" r:embed="rId1">
            <a:alphaModFix amt="10000"/>
          </a:blip>
          <a:srcRect/>
          <a:stretch>
            <a:fillRect/>
          </a:stretch>
        </a:blip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от налогов (тыс. рублей)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lt1"/>
              </a:solidFill>
            </a:ln>
            <a:effectLst/>
            <a:sp3d contourW="25400">
              <a:contourClr>
                <a:schemeClr val="l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F6C33896-8436-4670-BD8A-686298C0F359}" type="CATEGORYNAME">
                      <a:rPr lang="ru-RU" sz="1600" b="1"/>
                      <a:pPr>
                        <a:defRPr/>
                      </a:pPr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7B547656-F028-4AA3-9002-D65B253F78E4}" type="VALUE">
                      <a:rPr lang="ru-RU" sz="1600" b="1" baseline="0"/>
                      <a:pPr>
                        <a:defRPr/>
                      </a:pPr>
                      <a:t>[ЗНАЧЕНИЕ]</a:t>
                    </a:fld>
                    <a:endParaRPr lang="ru-RU" sz="1600" b="1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306372188753468"/>
                      <c:h val="9.8695018786631505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4.5071408060796458E-2"/>
                  <c:y val="-2.9594703139673641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 anchorCtr="0">
                  <a:noAutofit/>
                </a:bodyPr>
                <a:lstStyle/>
                <a:p>
                  <a:pPr algn="ctr" rtl="0">
                    <a:defRPr lang="ru-RU" sz="1600" b="1" i="0" u="none" strike="noStrike" kern="1200" baseline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4546671391385314"/>
                      <c:h val="0.10097153441276024"/>
                    </c:manualLayout>
                  </c15:layout>
                </c:ext>
              </c:extLst>
            </c:dLbl>
            <c:dLbl>
              <c:idx val="2"/>
              <c:layout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7AB74728-256E-4EEB-8BCB-0AD2F1B8D7D8}" type="CATEGORYNAME">
                      <a:rPr lang="ru-RU" sz="1600" b="1"/>
                      <a:pPr>
                        <a:defRPr/>
                      </a:pPr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20F22EBA-2FE6-45F9-BE36-45DF177C0251}" type="VALUE">
                      <a:rPr lang="ru-RU" sz="1600" b="1" baseline="0"/>
                      <a:pPr>
                        <a:defRPr/>
                      </a:pPr>
                      <a:t>[ЗНАЧЕНИЕ]</a:t>
                    </a:fld>
                    <a:endParaRPr lang="ru-RU" sz="1600" b="1" baseline="0" dirty="0"/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8003391878395512"/>
                      <c:h val="0.1039858562055933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3.1949352549425276E-2"/>
                  <c:y val="-8.8784109419020665E-2"/>
                </c:manualLayout>
              </c:layout>
              <c:tx>
                <c:rich>
                  <a:bodyPr/>
                  <a:lstStyle/>
                  <a:p>
                    <a:fld id="{11D86CE4-AB61-4CB2-B64C-95F118542B68}" type="CATEGORYNAME">
                      <a:rPr lang="ru-RU" sz="1600" b="1"/>
                      <a:pPr/>
                      <a:t>[ИМЯ КАТЕГОРИИ]</a:t>
                    </a:fld>
                    <a:r>
                      <a:rPr lang="ru-RU" sz="1600" b="1" baseline="0" dirty="0"/>
                      <a:t>; </a:t>
                    </a:r>
                    <a:fld id="{560DA854-A2A9-4202-A2F9-11ACD5D8990A}" type="VALUE">
                      <a:rPr lang="ru-RU" sz="1600" b="1" baseline="0"/>
                      <a:pPr/>
                      <a:t>[ЗНАЧЕНИЕ]</a:t>
                    </a:fld>
                    <a:endParaRPr lang="ru-RU" sz="1600" b="1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strRef>
              <c:f>Лист1!$A$2:$A$7</c:f>
              <c:strCache>
                <c:ptCount val="4"/>
                <c:pt idx="0">
                  <c:v>НДФЛ (111,3% к плану)</c:v>
                </c:pt>
                <c:pt idx="1">
                  <c:v>Налог на совокупный доход</c:v>
                </c:pt>
                <c:pt idx="2">
                  <c:v>Налогина имущество(126,4% к плану)</c:v>
                </c:pt>
                <c:pt idx="3">
                  <c:v>Госпошлина (28,8% к плану)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489.6</c:v>
                </c:pt>
                <c:pt idx="1">
                  <c:v>-6.3</c:v>
                </c:pt>
                <c:pt idx="2" formatCode="#,##0.00">
                  <c:v>1959.2</c:v>
                </c:pt>
                <c:pt idx="3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748720"/>
        <c:axId val="317749280"/>
        <c:axId val="0"/>
      </c:bar3DChart>
      <c:catAx>
        <c:axId val="3177487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17749280"/>
        <c:crosses val="autoZero"/>
        <c:auto val="1"/>
        <c:lblAlgn val="ctr"/>
        <c:lblOffset val="100"/>
        <c:noMultiLvlLbl val="0"/>
      </c:catAx>
      <c:valAx>
        <c:axId val="31774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74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  <a:alpha val="63000"/>
      </a:schemeClr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885040522320705E-2"/>
          <c:y val="2.7222052328476482E-2"/>
          <c:w val="0.9249706339523619"/>
          <c:h val="0.852566403649376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835681346566358E-2"/>
                  <c:y val="2.50690437658316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4419505638720624E-2"/>
                  <c:y val="7.413494013726211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803119541092334E-2"/>
                  <c:y val="3.1769096808763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485797613423978E-2"/>
                  <c:y val="-2.64675098508302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МБТ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8204.2999999999993</c:v>
                </c:pt>
                <c:pt idx="1">
                  <c:v>581.1</c:v>
                </c:pt>
                <c:pt idx="2">
                  <c:v>252.7</c:v>
                </c:pt>
                <c:pt idx="3">
                  <c:v>1013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blipFill dpi="0" rotWithShape="1">
          <a:blip xmlns:r="http://schemas.openxmlformats.org/officeDocument/2006/relationships" r:embed="rId3">
            <a:alphaModFix amt="75000"/>
          </a:blip>
          <a:srcRect/>
          <a:stretch>
            <a:fillRect/>
          </a:stretch>
        </a:blip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6341862678737827E-2"/>
          <c:y val="0.77891008952347962"/>
          <c:w val="0.94973838499608199"/>
          <c:h val="0.21979326787763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dirty="0"/>
              <a:t>Расходы бюджета по отраслям </a:t>
            </a:r>
            <a:r>
              <a:rPr lang="ru-RU" dirty="0" smtClean="0"/>
              <a:t>(13 159,1 тыс</a:t>
            </a:r>
            <a:r>
              <a:rPr lang="ru-RU" dirty="0"/>
              <a:t>. рублей)</a:t>
            </a:r>
          </a:p>
        </c:rich>
      </c:tx>
      <c:layout>
        <c:manualLayout>
          <c:xMode val="edge"/>
          <c:yMode val="edge"/>
          <c:x val="0.21875935288135046"/>
          <c:y val="0.204769345857936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786665964070487"/>
          <c:y val="0.16591143749353124"/>
          <c:w val="0.34355025302073317"/>
          <c:h val="0.479646077911280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0.39079261461186554"/>
                  <c:y val="0.226215570355202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Молодежная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19,7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1393735597208488"/>
                  <c:y val="0.317713523092101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2 744,2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2401480687042648E-2"/>
                  <c:y val="0.424877988264225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1 446,6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89788797516942"/>
                      <c:h val="7.167795032545477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0987175208548801"/>
                  <c:y val="0.279577725613971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7 937,6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37843157109119735"/>
                  <c:y val="0.357231753597060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345,9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072548223413199E-2"/>
                  <c:y val="0.28320510966480567"/>
                </c:manualLayout>
              </c:layout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оборона
</a:t>
                    </a:r>
                    <a:r>
                      <a:rPr lang="ru-RU" dirty="0" smtClean="0"/>
                      <a:t>252,7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51979"/>
                        <a:gd name="adj2" fmla="val -210998"/>
                      </a:avLst>
                    </a:prstGeom>
                  </c15:spPr>
                  <c15:layout/>
                </c:ext>
              </c:extLst>
            </c:dLbl>
            <c:dLbl>
              <c:idx val="6"/>
              <c:layout>
                <c:manualLayout>
                  <c:x val="-0.38707204056322042"/>
                  <c:y val="0.2335805724643143"/>
                </c:manualLayout>
              </c:layout>
              <c:tx>
                <c:rich>
                  <a:bodyPr rot="0" vert="horz"/>
                  <a:lstStyle/>
                  <a:p>
                    <a:pPr>
                      <a:defRPr/>
                    </a:pPr>
                    <a:r>
                      <a:rPr lang="ru-RU" dirty="0"/>
                      <a:t>Физкультура и спорт
</a:t>
                    </a:r>
                    <a:r>
                      <a:rPr lang="ru-RU" dirty="0" smtClean="0"/>
                      <a:t>3,9</a:t>
                    </a:r>
                    <a:endParaRPr lang="ru-RU" dirty="0"/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18528"/>
                        <a:gd name="adj2" fmla="val -265575"/>
                      </a:avLst>
                    </a:prstGeom>
                  </c15:spPr>
                  <c15:layout/>
                </c:ext>
              </c:extLst>
            </c:dLbl>
            <c:dLbl>
              <c:idx val="7"/>
              <c:layout>
                <c:manualLayout>
                  <c:x val="-0.38360710476294785"/>
                  <c:y val="0.345306645884490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216,9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 60,3%  в общей сумме расходов)</c:v>
                </c:pt>
                <c:pt idx="1">
                  <c:v>Национальная оборона (1,9 % в общей сумме расходов)</c:v>
                </c:pt>
                <c:pt idx="2">
                  <c:v>Национальная безопасность  (1,5% в общей сумме раходов)</c:v>
                </c:pt>
                <c:pt idx="3">
                  <c:v>Национальная экономика (2,6% в общей сумме раходов)</c:v>
                </c:pt>
                <c:pt idx="4">
                  <c:v>Благоустройство (11,0% в общей сумме раходов)</c:v>
                </c:pt>
                <c:pt idx="5">
                  <c:v>Молодежная политика (0,1%  в общей сумме раходов)</c:v>
                </c:pt>
                <c:pt idx="6">
                  <c:v>Культура (20,9% в общей сумме раходов)</c:v>
                </c:pt>
                <c:pt idx="7">
                  <c:v>Социальная политика(1,6% в общей сумме раходов)</c:v>
                </c:pt>
                <c:pt idx="8">
                  <c:v>Физическая культура и спорт (0,03%   в общей сумме раходов)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cat>
            <c:strRef>
              <c:f>Лист1!$A$2:$A$10</c:f>
              <c:strCache>
                <c:ptCount val="9"/>
                <c:pt idx="0">
                  <c:v>Общегосударственные вопросы 60,3%  в общей сумме расходов)</c:v>
                </c:pt>
                <c:pt idx="1">
                  <c:v>Национальная оборона (1,9 % в общей сумме расходов)</c:v>
                </c:pt>
                <c:pt idx="2">
                  <c:v>Национальная безопасность  (1,5% в общей сумме раходов)</c:v>
                </c:pt>
                <c:pt idx="3">
                  <c:v>Национальная экономика (2,6% в общей сумме раходов)</c:v>
                </c:pt>
                <c:pt idx="4">
                  <c:v>Благоустройство (11,0% в общей сумме раходов)</c:v>
                </c:pt>
                <c:pt idx="5">
                  <c:v>Молодежная политика (0,1%  в общей сумме раходов)</c:v>
                </c:pt>
                <c:pt idx="6">
                  <c:v>Культура (20,9% в общей сумме раходов)</c:v>
                </c:pt>
                <c:pt idx="7">
                  <c:v>Социальная политика(1,6% в общей сумме раходов)</c:v>
                </c:pt>
                <c:pt idx="8">
                  <c:v>Физическая культура и спорт (0,03%   в общей сумме раходов)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0.59092</cdr:y>
    </cdr:from>
    <cdr:to>
      <cdr:x>0.27342</cdr:x>
      <cdr:y>1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731259" y="3293807"/>
          <a:ext cx="2788466" cy="22802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0.02494</cdr:x>
      <cdr:y>0.41406</cdr:y>
    </cdr:from>
    <cdr:to>
      <cdr:x>0.2765</cdr:x>
      <cdr:y>0.65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920" y="2243667"/>
          <a:ext cx="2641600" cy="12784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endParaRPr lang="ru-RU" sz="2400" dirty="0"/>
        </a:p>
      </cdr:txBody>
    </cdr:sp>
  </cdr:relSizeAnchor>
  <cdr:relSizeAnchor xmlns:cdr="http://schemas.openxmlformats.org/drawingml/2006/chartDrawing">
    <cdr:from>
      <cdr:x>0.11758</cdr:x>
      <cdr:y>0.25048</cdr:y>
    </cdr:from>
    <cdr:to>
      <cdr:x>0.23517</cdr:x>
      <cdr:y>0.32614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flipH="1">
          <a:off x="1365612" y="2083671"/>
          <a:ext cx="1365699" cy="6293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0.75443</cdr:x>
      <cdr:y>0.24734</cdr:y>
    </cdr:from>
    <cdr:to>
      <cdr:x>0.87352</cdr:x>
      <cdr:y>0.30987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>
          <a:off x="8762011" y="2057545"/>
          <a:ext cx="1383068" cy="52019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0.25066</cdr:x>
      <cdr:y>0.26618</cdr:y>
    </cdr:from>
    <cdr:to>
      <cdr:x>0.2546</cdr:x>
      <cdr:y>0.40971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H="1">
          <a:off x="2911181" y="2214299"/>
          <a:ext cx="45719" cy="119394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0.68797</cdr:x>
      <cdr:y>0.26461</cdr:y>
    </cdr:from>
    <cdr:to>
      <cdr:x>0.6919</cdr:x>
      <cdr:y>0.40146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7990111" y="2201237"/>
          <a:ext cx="45719" cy="11384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0.46641</cdr:x>
      <cdr:y>0.25676</cdr:y>
    </cdr:from>
    <cdr:to>
      <cdr:x>0.47035</cdr:x>
      <cdr:y>0.49231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5416957" y="2135922"/>
          <a:ext cx="45719" cy="195943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0.35168</cdr:x>
      <cdr:y>0.25205</cdr:y>
    </cdr:from>
    <cdr:to>
      <cdr:x>0.35562</cdr:x>
      <cdr:y>0.32586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H="1">
          <a:off x="4084482" y="2096734"/>
          <a:ext cx="45719" cy="6139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0.54939</cdr:x>
      <cdr:y>0.24868</cdr:y>
    </cdr:from>
    <cdr:to>
      <cdr:x>0.55333</cdr:x>
      <cdr:y>0.33576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>
          <a:off x="6380616" y="2068685"/>
          <a:ext cx="45759" cy="7243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0.70174</cdr:x>
      <cdr:y>0.26039</cdr:y>
    </cdr:from>
    <cdr:to>
      <cdr:x>0.81524</cdr:x>
      <cdr:y>0.46738</cdr:y>
    </cdr:to>
    <cdr:sp macro="" textlink="">
      <cdr:nvSpPr>
        <cdr:cNvPr id="17" name="Прямая со стрелкой 16"/>
        <cdr:cNvSpPr/>
      </cdr:nvSpPr>
      <cdr:spPr>
        <a:xfrm xmlns:a="http://schemas.openxmlformats.org/drawingml/2006/main">
          <a:off x="8150046" y="2166076"/>
          <a:ext cx="1318197" cy="172188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0.63408</cdr:x>
      <cdr:y>0.25519</cdr:y>
    </cdr:from>
    <cdr:to>
      <cdr:x>0.63802</cdr:x>
      <cdr:y>0.48603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7364283" y="2122860"/>
          <a:ext cx="45719" cy="19202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0CBD9-013F-45D2-8E2F-56D363AB6FF5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4435F-355D-4FBB-AD3B-EC07E0F90A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274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E0201-051B-4DC0-9483-89E1602FA36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7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0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2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52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3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59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68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4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08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06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6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0A63F-BACD-4CE3-9EBE-D7D3FC037DD3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E50C-A7F6-411A-BF1F-A95EF999F0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itovo.ru/byudzhe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832" y="1156438"/>
            <a:ext cx="11358714" cy="280076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Бюджет для граждан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Исполнение бюджета </a:t>
            </a:r>
          </a:p>
          <a:p>
            <a:pPr algn="ctr"/>
            <a:r>
              <a:rPr lang="ru-RU" sz="44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Китовского</a:t>
            </a:r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сельского поселения 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за 2022 год</a:t>
            </a:r>
            <a:endParaRPr lang="ru-RU" sz="4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3797" y="5378637"/>
            <a:ext cx="108542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Black" panose="020B0A04020102020204" pitchFamily="34" charset="0"/>
              </a:rPr>
              <a:t>Подготовлен на основе Решения Совета Китовского сельского поселения от 25.04.2023 №6 «Об утверждении отчета об исполнении бюджета Китовского сельского поселения за 2022 год» 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2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676" y="-522514"/>
            <a:ext cx="13120914" cy="7380514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36174904"/>
              </p:ext>
            </p:extLst>
          </p:nvPr>
        </p:nvGraphicFramePr>
        <p:xfrm>
          <a:off x="577932" y="-1770163"/>
          <a:ext cx="11614068" cy="83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87881" y="2314201"/>
            <a:ext cx="2042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Национальная безопасность 191,6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6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2936" y="-522514"/>
            <a:ext cx="13120914" cy="738051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1881" y="-225391"/>
            <a:ext cx="1174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Сведения об исполнение расходов местного бюджета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</a:rPr>
              <a:t>по кодам классификации расходов бюджетов за 2022 год 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66972"/>
              </p:ext>
            </p:extLst>
          </p:nvPr>
        </p:nvGraphicFramePr>
        <p:xfrm>
          <a:off x="426846" y="550607"/>
          <a:ext cx="11519731" cy="62676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70584"/>
                <a:gridCol w="1207786"/>
                <a:gridCol w="1946131"/>
                <a:gridCol w="1845892"/>
                <a:gridCol w="1649338"/>
              </a:tblGrid>
              <a:tr h="69323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Раздел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Утвержденные бюджетные назначения в последней редакции решения,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Исполнено,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Отклонения от плановых </a:t>
                      </a:r>
                      <a:r>
                        <a:rPr lang="ru-RU" sz="1000" dirty="0" smtClean="0">
                          <a:effectLst/>
                        </a:rPr>
                        <a:t>назначений, руб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8 146 987,24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7 937 583,73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-209 403,51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956 739,94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953 631,76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-3 108,18</a:t>
                      </a:r>
                    </a:p>
                  </a:txBody>
                  <a:tcPr marL="9525" marR="9525" marT="9525" marB="0" anchor="ctr"/>
                </a:tc>
              </a:tr>
              <a:tr h="36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3 767 001,40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3 671 139,62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-95 861,78</a:t>
                      </a:r>
                    </a:p>
                  </a:txBody>
                  <a:tcPr marL="9525" marR="9525" marT="9525" marB="0" anchor="ctr"/>
                </a:tc>
              </a:tr>
              <a:tr h="260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Судебная система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76 170,35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76 170,35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3 337 075,55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3 236 642,00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-100 433,55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66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191 640,00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191 607,60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-32,40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191 640,00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191 607,60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-32,40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355 941,13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345 941,13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345 941,13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345 941,13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-10 000,00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1 655 455,92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1 446 567,91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-208 888,01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1 655 455,92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1 446 567,91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-208 888,01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19 684,30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-315,70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19 684,30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-315,70</a:t>
                      </a:r>
                    </a:p>
                  </a:txBody>
                  <a:tcPr marL="9525" marR="9525" marT="9525" marB="0" anchor="ctr"/>
                </a:tc>
              </a:tr>
              <a:tr h="266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 и 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2 825 776,74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2 744 224,69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-81 552,05</a:t>
                      </a:r>
                    </a:p>
                  </a:txBody>
                  <a:tcPr marL="9525" marR="9525" marT="9525" marB="0" anchor="ctr"/>
                </a:tc>
              </a:tr>
              <a:tr h="185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2 825 776,74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2 744 224,69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-81 552,05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218 424,10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216 924,10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-1 500,00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216 924,10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216 924,10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-1 500,00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3 909,24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-16 090,76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3 909,24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-16 090,76</a:t>
                      </a:r>
                    </a:p>
                  </a:txBody>
                  <a:tcPr marL="9525" marR="9525" marT="9525" marB="0" anchor="ctr"/>
                </a:tc>
              </a:tr>
              <a:tr h="1815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4966" marR="24966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13 686 900,13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13 159 117,70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-527 782,43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6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76625"/>
              </p:ext>
            </p:extLst>
          </p:nvPr>
        </p:nvGraphicFramePr>
        <p:xfrm>
          <a:off x="653845" y="245806"/>
          <a:ext cx="10884310" cy="597630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87715"/>
                <a:gridCol w="4674647"/>
                <a:gridCol w="1871405"/>
                <a:gridCol w="1268224"/>
                <a:gridCol w="1333956"/>
                <a:gridCol w="1148363"/>
              </a:tblGrid>
              <a:tr h="21936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</a:rPr>
                        <a:t>Сведения о реализуемых в 2022 году муниципальных программах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Китовского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план, руб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Исполнение, руб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плана, руб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ctr">
                    <a:noFill/>
                  </a:tcPr>
                </a:tc>
              </a:tr>
              <a:tr h="219361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бюджета, всего: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13 686 900,13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13 159 117,70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-527 782,43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219361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21936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реализацию муниципальных программ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Китовского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7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управление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Китовского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5 722 078,10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5 572 674,59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-149 403,51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4387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 в </a:t>
                      </a:r>
                      <a:r>
                        <a:rPr lang="ru-RU" sz="11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Китовском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сельском поселении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191 640,00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191 607,60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-32,40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21936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Китовского сельского поселения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1 458 469,39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1 250 378,18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-208 091,21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21936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Молодое поколение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19 684,30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-315,70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4387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 на территории Китовского сельского поселения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2 825 776,74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2 744 224,69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-81 552,05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4387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массового спорта и физической культуры в Китовском сельском поселении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3 909,24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-16 090,76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658082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поддержка малого и среднего предпринимательства в Китовском сельском поселении Шуйского муниципального района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-10 000,00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87744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Энергосбережение и повышение энергетической эффективности экономики и сокращения экономических издержек в бюджетном секторе Китовского сельского поселения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29 203,20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-796,80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51184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условий и охраны труда в Китовском сельском поселении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-1 500,00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  <a:tr h="219361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 на исполнение муниципальных программ: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10 279 464,23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9 811 681,80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-466 282,43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38" marR="7338" marT="7338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1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5141"/>
            <a:ext cx="12441382" cy="700314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083D-64FB-4D7D-8960-C86E8E2BF22D}" type="slidenum">
              <a:rPr lang="ru-RU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467" y="169333"/>
            <a:ext cx="10752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об объемах муниципального долга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77676"/>
              </p:ext>
            </p:extLst>
          </p:nvPr>
        </p:nvGraphicFramePr>
        <p:xfrm>
          <a:off x="1016000" y="1962002"/>
          <a:ext cx="9972675" cy="1478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1260"/>
                <a:gridCol w="3752215"/>
                <a:gridCol w="3759200"/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Утверждено решением о бюджете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66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Верхний предел долга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01.01.2023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5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effectLst/>
                        </a:rPr>
                        <a:t>Китовское</a:t>
                      </a:r>
                      <a:r>
                        <a:rPr lang="ru-RU" sz="1100" dirty="0" smtClean="0">
                          <a:effectLst/>
                        </a:rPr>
                        <a:t> сельское поселение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8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351" y="0"/>
            <a:ext cx="1218353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4996" y="1000718"/>
            <a:ext cx="10960945" cy="2677656"/>
          </a:xfrm>
          <a:prstGeom prst="rect">
            <a:avLst/>
          </a:prstGeom>
          <a:solidFill>
            <a:srgbClr val="57D3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Palatino Linotype" panose="02040502050505030304" pitchFamily="18" charset="0"/>
              </a:rPr>
              <a:t>Администрацией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Китовского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сельского поселения в целях повышения открытости и доступности информации о бюджете и бюджетном процессе в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Китовском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сельском поселении, на официальном сайте </a:t>
            </a:r>
            <a:r>
              <a:rPr lang="ru-RU" sz="2400" dirty="0" err="1" smtClean="0">
                <a:latin typeface="Palatino Linotype" panose="02040502050505030304" pitchFamily="18" charset="0"/>
              </a:rPr>
              <a:t>Китовского</a:t>
            </a:r>
            <a:r>
              <a:rPr lang="ru-RU" sz="2400" dirty="0" smtClean="0">
                <a:latin typeface="Palatino Linotype" panose="02040502050505030304" pitchFamily="18" charset="0"/>
              </a:rPr>
              <a:t> сельского поселения создана страница «Бюджет»</a:t>
            </a:r>
          </a:p>
          <a:p>
            <a:endParaRPr lang="ru-RU" sz="1600" dirty="0">
              <a:latin typeface="Palatino Linotype" panose="02040502050505030304" pitchFamily="18" charset="0"/>
            </a:endParaRPr>
          </a:p>
          <a:p>
            <a:pPr algn="ctr"/>
            <a:endParaRPr lang="ru-RU" sz="1600" dirty="0">
              <a:latin typeface="Palatino Linotype" panose="0204050205050503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Palatino Linotype" panose="02040502050505030304" pitchFamily="18" charset="0"/>
                <a:hlinkClick r:id="rId3"/>
              </a:rPr>
              <a:t>http://kitovo.ru/byudzhet.html</a:t>
            </a:r>
            <a:endParaRPr lang="ru-RU" sz="2400" dirty="0" smtClean="0">
              <a:latin typeface="Palatino Linotype" panose="02040502050505030304" pitchFamily="18" charset="0"/>
            </a:endParaRPr>
          </a:p>
          <a:p>
            <a:endParaRPr lang="ru-RU" sz="16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" y="0"/>
            <a:ext cx="1218353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1333" y="372533"/>
            <a:ext cx="78655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Главные направления оптимизации бюджета поселения</a:t>
            </a:r>
            <a:endParaRPr lang="ru-RU" sz="28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91733" y="2040467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Увеличение доходной части бюджета за счет увеличения доли собственных доходов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91732" y="4312160"/>
            <a:ext cx="9228667" cy="1557866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Контроль за недопущением неэффективных расходов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61440" y="25160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Доходы 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бюджета за  2022 год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994203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12 055,0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12 506,2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103,7%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302" y="0"/>
            <a:ext cx="1613583" cy="161358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11" y="83151"/>
            <a:ext cx="2498624" cy="199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9714" y="166046"/>
            <a:ext cx="8485238" cy="7078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Доходы бюджета Китовского сельского поселения за 2022 год составили 12 506,2 тыс. рублей, в том числе: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90856441"/>
              </p:ext>
            </p:extLst>
          </p:nvPr>
        </p:nvGraphicFramePr>
        <p:xfrm>
          <a:off x="698089" y="945808"/>
          <a:ext cx="11149781" cy="5730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256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66898079"/>
              </p:ext>
            </p:extLst>
          </p:nvPr>
        </p:nvGraphicFramePr>
        <p:xfrm>
          <a:off x="265471" y="849760"/>
          <a:ext cx="11130116" cy="5578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9432" y="224825"/>
            <a:ext cx="11228439" cy="400110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n w="0"/>
                <a:solidFill>
                  <a:srgbClr val="7030A0"/>
                </a:solidFill>
                <a:latin typeface="Arial Black" panose="020B0A04020102020204" pitchFamily="34" charset="0"/>
              </a:rPr>
              <a:t>Налоговые доходы – 2 445,4 тыс. рублей (исполнены на 122,2% к плану)</a:t>
            </a:r>
            <a:endParaRPr lang="ru-RU" sz="2000" dirty="0">
              <a:ln w="0"/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5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06477" y="146031"/>
            <a:ext cx="11857704" cy="5214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dk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Неналоговые доходы бюджета </a:t>
            </a:r>
            <a:r>
              <a:rPr lang="ru-RU" sz="2000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Китовского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сельского поселения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</a:rPr>
              <a:t> за 2022 год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Arial Black" panose="020B0A04020102020204" pitchFamily="34" charset="0"/>
            </a:endParaRPr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923881"/>
              </p:ext>
            </p:extLst>
          </p:nvPr>
        </p:nvGraphicFramePr>
        <p:xfrm>
          <a:off x="432618" y="1219780"/>
          <a:ext cx="11405421" cy="402008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228581"/>
                <a:gridCol w="1588420"/>
                <a:gridCol w="1588420"/>
              </a:tblGrid>
              <a:tr h="14127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Показатели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тыс. руб.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исполнения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6675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Неналоговые доходы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из них: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216,9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103,0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784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128,7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99,0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9339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Доходы от оказания платных услуг (работ) и компенсации затрат государства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Palatino Linotype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latino Linotype"/>
                          <a:cs typeface="+mn-cs"/>
                        </a:rPr>
                        <a:t>88,2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+mn-cs"/>
                        </a:rPr>
                        <a:t>109,5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 panose="020B0A04020102020204" pitchFamily="34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70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43826" y="76551"/>
            <a:ext cx="11926529" cy="523220"/>
          </a:xfrm>
          <a:prstGeom prst="rect">
            <a:avLst/>
          </a:prstGeom>
          <a:blipFill dpi="0" rotWithShape="1">
            <a:blip r:embed="rId2" cstate="print">
              <a:alphaModFix amt="44000"/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Безвозмездные поступления – 9 843,9 тыс. рублей</a:t>
            </a:r>
            <a:endParaRPr 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98286447"/>
              </p:ext>
            </p:extLst>
          </p:nvPr>
        </p:nvGraphicFramePr>
        <p:xfrm>
          <a:off x="1089400" y="884903"/>
          <a:ext cx="10235380" cy="5461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499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8085"/>
            <a:ext cx="1219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Сведения об исполнение доходов местного бюджета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 Black" pitchFamily="34" charset="0"/>
                <a:ea typeface="Times New Roman" pitchFamily="18" charset="0"/>
              </a:rPr>
              <a:t>по кодам классификации доходов бюджетов за 2022 год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586609"/>
              </p:ext>
            </p:extLst>
          </p:nvPr>
        </p:nvGraphicFramePr>
        <p:xfrm>
          <a:off x="969434" y="949017"/>
          <a:ext cx="10562166" cy="55285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3331633"/>
                <a:gridCol w="1828800"/>
                <a:gridCol w="1507066"/>
                <a:gridCol w="1109134"/>
                <a:gridCol w="1524000"/>
                <a:gridCol w="1261533"/>
              </a:tblGrid>
              <a:tr h="574983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Наименование показателя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Код доходов по КД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Утвержденные плановые назначения в последней редакции решения, 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Исполнено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Отклонение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 плановых назначений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руб.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исполнения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21499" marR="21499" marT="0" marB="0" anchor="b"/>
                </a:tc>
              </a:tr>
              <a:tr h="177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000 1 00 0000 00 0000 000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2 211 200,00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2 662 340,21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451 140,21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120,4%</a:t>
                      </a:r>
                    </a:p>
                  </a:txBody>
                  <a:tcPr marL="9525" marR="9525" marT="9525" marB="0" anchor="ctr"/>
                </a:tc>
              </a:tr>
              <a:tr h="87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ПРИБЫЛЬ, ДОХОДЫ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000 1 01 00000 00 0000 000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489 626,46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49 626,46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 НА СОВОКУПНЫЙ ДОХОД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000 1 05 00000 00 0000 000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-6 329,78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-6 329,78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НАЛОГИ НА ИМУЩЕСТВО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000 1 06 00000 00 0000 000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1 550 600,00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1 959 224,90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408 624,90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126,4%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ГОСУДАРСТВЕННАЯ ПОШЛИНА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000 1 08 00000 00 0000 000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-7 120,00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28,8%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НАЛОГОВЫЕ ДОХОДЫ-ВСЕГО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2 000 600,00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2 445 401,58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444 801,58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122,2%</a:t>
                      </a: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000 1 11 00000 00 0000 000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128 700,00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99,0%</a:t>
                      </a:r>
                    </a:p>
                  </a:txBody>
                  <a:tcPr marL="9525" marR="9525" marT="9525" marB="0" anchor="ctr"/>
                </a:tc>
              </a:tr>
              <a:tr h="3555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ДОХОДЫ ОТ ОКАЗАНИЯ ПЛАТНЫХ УСЛУГ (РАБОТ)  И КОМПЕНСАЦИИ ЗАТРАТ ГОСУДАРСТВА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000 1 13 00000 00 0000 000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88 238,63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7 638,63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109,5%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ПРОЧИЕ НЕНАЛОГОВЫЕ ДОХОДЫ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000 1 17 00000 00 0000 000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НЕНАЛОГОВЫЕ ДОХОДЫ-ВСЕГО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216 938,63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6 338,63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103,0%</a:t>
                      </a:r>
                    </a:p>
                  </a:txBody>
                  <a:tcPr marL="9525" marR="9525" marT="9525" marB="0" anchor="ctr"/>
                </a:tc>
              </a:tr>
              <a:tr h="291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9 843 827,58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9 843 827,58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12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ДОТАЦИИ БЮДЖЕТАМ СЕЛЬСКИХ ПОСЕЛЕНИЙ НА ВЫРАВНИВАНИЕ БЮДЖЕТНОЙ ОБЕСПЕЧЕННОСТИ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000 2 02 01000 00 0000 150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7 826 900,00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7 826 900,00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000 2 0215002 10 0000 150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377 415,15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377 415,15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000 2 02 02000 00 0000 150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581 108,00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581 108,00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382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000 2 02 03000 00 0000 150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252 675,00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177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ИНЫЕ МЕЖБЮДЖЕТНЫЕ ТРАНСФЕРТЫ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000 2 02 04000 00 0000 150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1 012 927,66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1 012 927,66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</a:tr>
              <a:tr h="437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000 2 19 00000 00 0000 150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-207 198,23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-207 198,23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</a:tr>
              <a:tr h="145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ДОХОДЫ БЮДЖЕТА -ВСЕГО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000 8 50 00000 00 0000 000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12 055 027,58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12 506 167,79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451 140,21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1734812" y="253144"/>
            <a:ext cx="9430227" cy="83099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Расходы 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бюджета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(тыс. рублей)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43164"/>
              </p:ext>
            </p:extLst>
          </p:nvPr>
        </p:nvGraphicFramePr>
        <p:xfrm>
          <a:off x="747253" y="1522428"/>
          <a:ext cx="10599172" cy="4449882"/>
        </p:xfrm>
        <a:graphic>
          <a:graphicData uri="http://schemas.openxmlformats.org/drawingml/2006/table">
            <a:tbl>
              <a:tblPr firstRow="1" bandRow="1"/>
              <a:tblGrid>
                <a:gridCol w="3403572"/>
                <a:gridCol w="3662543"/>
                <a:gridCol w="3533057"/>
              </a:tblGrid>
              <a:tr h="2209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Утверждено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Исполнено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dirty="0" smtClean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latin typeface="Arial Black" panose="020B0A04020102020204" pitchFamily="34" charset="0"/>
                        </a:rPr>
                        <a:t>% исполнения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  <a:tr h="2240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13 686,9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13 159,1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96,1%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70" y="-82313"/>
            <a:ext cx="1613583" cy="161358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86059" y="-82313"/>
            <a:ext cx="2755570" cy="215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04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2056</TotalTime>
  <Words>1284</Words>
  <Application>Microsoft Office PowerPoint</Application>
  <PresentationFormat>Широкоэкранный</PresentationFormat>
  <Paragraphs>438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Palatino Linotype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Колосова</cp:lastModifiedBy>
  <cp:revision>298</cp:revision>
  <dcterms:created xsi:type="dcterms:W3CDTF">2016-04-12T08:22:33Z</dcterms:created>
  <dcterms:modified xsi:type="dcterms:W3CDTF">2023-05-02T10:17:53Z</dcterms:modified>
</cp:coreProperties>
</file>